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257" r:id="rId2"/>
    <p:sldId id="400" r:id="rId3"/>
    <p:sldId id="422" r:id="rId4"/>
    <p:sldId id="415" r:id="rId5"/>
    <p:sldId id="437" r:id="rId6"/>
    <p:sldId id="414" r:id="rId7"/>
    <p:sldId id="413" r:id="rId8"/>
    <p:sldId id="406" r:id="rId9"/>
    <p:sldId id="423" r:id="rId10"/>
    <p:sldId id="425" r:id="rId11"/>
    <p:sldId id="424" r:id="rId12"/>
    <p:sldId id="426" r:id="rId13"/>
    <p:sldId id="438" r:id="rId14"/>
    <p:sldId id="421" r:id="rId15"/>
    <p:sldId id="435" r:id="rId16"/>
    <p:sldId id="395" r:id="rId17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>
        <p:scale>
          <a:sx n="80" d="100"/>
          <a:sy n="80" d="100"/>
        </p:scale>
        <p:origin x="-403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467793D-8138-46AD-B223-ED09B2798283}" type="datetimeFigureOut">
              <a:rPr lang="en-US"/>
              <a:pPr>
                <a:defRPr/>
              </a:pPr>
              <a:t>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01923E8-1D7C-431A-A096-EDA9CA882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E11DF43-C9FC-4F01-ACE5-872B74EA8FC8}" type="datetimeFigureOut">
              <a:rPr lang="en-US"/>
              <a:pPr>
                <a:defRPr/>
              </a:pPr>
              <a:t>1/15/2013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67D0FAD-A1BD-4E8C-ADA1-9DBCC2F3E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smtClean="0"/>
          </a:p>
        </p:txBody>
      </p:sp>
      <p:sp>
        <p:nvSpPr>
          <p:cNvPr id="19460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EEB9DEF-9B11-4761-A8C6-C538A7112388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C11F2C6-B977-43B0-BDF1-7D75A183DAD2}" type="slidenum">
              <a:rPr lang="da-DK" smtClean="0">
                <a:latin typeface="Arial" charset="0"/>
              </a:rPr>
              <a:pPr/>
              <a:t>10</a:t>
            </a:fld>
            <a:endParaRPr lang="da-DK" smtClean="0"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0937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14875"/>
            <a:ext cx="4987925" cy="44688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sv-S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7" rIns="92075" bIns="46037" anchor="b"/>
          <a:lstStyle/>
          <a:p>
            <a:pPr algn="r"/>
            <a:fld id="{8FA1EC1A-0FF4-4B03-8984-469E731979F9}" type="slidenum">
              <a:rPr lang="da-DK" sz="1200">
                <a:latin typeface="Times New Roman" pitchFamily="18" charset="0"/>
              </a:rPr>
              <a:pPr algn="r"/>
              <a:t>11</a:t>
            </a:fld>
            <a:endParaRPr lang="da-DK" sz="120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7" rIns="92075" bIns="46037" anchor="b"/>
          <a:lstStyle/>
          <a:p>
            <a:pPr algn="r"/>
            <a:fld id="{B6D14CAE-F23D-474E-9C78-691D3086E077}" type="slidenum">
              <a:rPr lang="da-DK" sz="1200">
                <a:latin typeface="Times New Roman" pitchFamily="18" charset="0"/>
              </a:rPr>
              <a:pPr algn="r"/>
              <a:t>12</a:t>
            </a:fld>
            <a:endParaRPr lang="da-DK" sz="1200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0937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14875"/>
            <a:ext cx="4987925" cy="44688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sv-S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smtClean="0"/>
          </a:p>
        </p:txBody>
      </p:sp>
      <p:sp>
        <p:nvSpPr>
          <p:cNvPr id="31748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38C6E1-481B-416B-B785-D3DB154544F2}" type="slidenum">
              <a:rPr lang="en-US" smtClean="0">
                <a:latin typeface="Arial" charset="0"/>
              </a:rPr>
              <a:pPr/>
              <a:t>13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7" rIns="92075" bIns="46037" anchor="b"/>
          <a:lstStyle/>
          <a:p>
            <a:pPr algn="r"/>
            <a:fld id="{EA0D316C-C9E5-45DB-B55D-A54945832EBD}" type="slidenum">
              <a:rPr lang="da-DK" sz="1200">
                <a:latin typeface="Times New Roman" pitchFamily="18" charset="0"/>
              </a:rPr>
              <a:pPr algn="r"/>
              <a:t>14</a:t>
            </a:fld>
            <a:endParaRPr lang="da-DK" sz="1200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0937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14875"/>
            <a:ext cx="4987925" cy="44688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sv-S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4CEB23-C1DB-4614-A562-D4EB687A3C18}" type="slidenum">
              <a:rPr lang="da-DK" smtClean="0">
                <a:latin typeface="Arial" charset="0"/>
              </a:rPr>
              <a:pPr/>
              <a:t>15</a:t>
            </a:fld>
            <a:endParaRPr lang="da-DK" smtClean="0"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0937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14875"/>
            <a:ext cx="4987925" cy="44688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sv-S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smtClean="0"/>
          </a:p>
        </p:txBody>
      </p:sp>
      <p:sp>
        <p:nvSpPr>
          <p:cNvPr id="34820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BB2D7AB-0F9E-44E9-A542-DCE0CE866029}" type="slidenum">
              <a:rPr lang="en-US" smtClean="0">
                <a:latin typeface="Arial" charset="0"/>
              </a:rPr>
              <a:pPr/>
              <a:t>16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smtClean="0"/>
          </a:p>
        </p:txBody>
      </p:sp>
      <p:sp>
        <p:nvSpPr>
          <p:cNvPr id="20484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EFC14AD-0A69-4377-89DA-A5CA24958B53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smtClean="0"/>
          </a:p>
        </p:txBody>
      </p:sp>
      <p:sp>
        <p:nvSpPr>
          <p:cNvPr id="21508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CA1C9D-103E-4EFD-AE65-A8E9CD7E36E8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smtClean="0"/>
          </a:p>
        </p:txBody>
      </p:sp>
      <p:sp>
        <p:nvSpPr>
          <p:cNvPr id="22532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FFD78C-CFDC-4905-ACFD-8B086B9DAB16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smtClean="0"/>
          </a:p>
        </p:txBody>
      </p:sp>
      <p:sp>
        <p:nvSpPr>
          <p:cNvPr id="23556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6A9EB07-A987-401B-A55A-BCC5EB7D28F6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smtClean="0"/>
          </a:p>
        </p:txBody>
      </p:sp>
      <p:sp>
        <p:nvSpPr>
          <p:cNvPr id="24580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69CD34-B3BB-4336-A1C0-92775C13BB77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7" rIns="92075" bIns="46037" anchor="b"/>
          <a:lstStyle/>
          <a:p>
            <a:pPr algn="r"/>
            <a:fld id="{91867BC3-4909-4426-BB3C-9E8FED655A30}" type="slidenum">
              <a:rPr lang="da-DK" sz="1200">
                <a:latin typeface="Times New Roman" pitchFamily="18" charset="0"/>
              </a:rPr>
              <a:pPr algn="r"/>
              <a:t>7</a:t>
            </a:fld>
            <a:endParaRPr lang="da-DK" sz="1200"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0937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14875"/>
            <a:ext cx="4987925" cy="44688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sv-S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80410B-E874-4D8C-A8F0-0CA77A930F63}" type="slidenum">
              <a:rPr lang="da-DK" smtClean="0">
                <a:latin typeface="Arial" charset="0"/>
              </a:rPr>
              <a:pPr/>
              <a:t>8</a:t>
            </a:fld>
            <a:endParaRPr lang="da-DK" smtClean="0"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9163" y="744538"/>
            <a:ext cx="4960937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14875"/>
            <a:ext cx="4987925" cy="44688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sv-S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7" rIns="92075" bIns="46037" anchor="b"/>
          <a:lstStyle/>
          <a:p>
            <a:pPr algn="r"/>
            <a:fld id="{1BBD6BD5-81E8-42CF-B3A5-3F6F2D7A0971}" type="slidenum">
              <a:rPr lang="da-DK" sz="1200">
                <a:latin typeface="Times New Roman" pitchFamily="18" charset="0"/>
              </a:rPr>
              <a:pPr algn="r"/>
              <a:t>9</a:t>
            </a:fld>
            <a:endParaRPr lang="da-DK" sz="1200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2D53E-7483-4AF2-BE0B-CCAB6B5923E7}" type="datetimeFigureOut">
              <a:rPr lang="en-US"/>
              <a:pPr>
                <a:defRPr/>
              </a:pPr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44566-8E40-4FED-89DE-CB1E4D145A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B49C8-6A85-4D4F-9E88-00CE1546890A}" type="datetimeFigureOut">
              <a:rPr lang="en-US"/>
              <a:pPr>
                <a:defRPr/>
              </a:pPr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7DB5A-8303-46D5-96C7-3CA58F7C8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903E8-E445-4A2C-9865-93805225B278}" type="datetimeFigureOut">
              <a:rPr lang="en-US"/>
              <a:pPr>
                <a:defRPr/>
              </a:pPr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1A595-E525-4A63-8B54-F5670DBE1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A289F-605E-4CE5-A925-F16EB45198CF}" type="datetimeFigureOut">
              <a:rPr lang="en-US"/>
              <a:pPr>
                <a:defRPr/>
              </a:pPr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E97E2-03E2-4583-B1EA-6E6E9567C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01110-956D-42A5-9377-0A7B17B41B63}" type="datetimeFigureOut">
              <a:rPr lang="en-US"/>
              <a:pPr>
                <a:defRPr/>
              </a:pPr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8F7E8-8254-4706-B2BC-F14DAF3CA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253A1-DD3C-469C-8AC0-EAD098F1D390}" type="datetimeFigureOut">
              <a:rPr lang="en-US"/>
              <a:pPr>
                <a:defRPr/>
              </a:pPr>
              <a:t>1/15/2013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C31C4-887C-4A15-95B3-5915A0734F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E55DA-DC58-4ACA-9233-DB35A336B9E0}" type="datetimeFigureOut">
              <a:rPr lang="en-US"/>
              <a:pPr>
                <a:defRPr/>
              </a:pPr>
              <a:t>1/15/2013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E0C8D-4DD1-4FA4-93E2-19B261C61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E3561-7F45-41E3-AFBF-10A4B2482699}" type="datetimeFigureOut">
              <a:rPr lang="en-US"/>
              <a:pPr>
                <a:defRPr/>
              </a:pPr>
              <a:t>1/15/2013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8A79C-6245-4D9D-A47D-FB27CE2891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31A8B-9C12-4805-A65D-71574C1B2575}" type="datetimeFigureOut">
              <a:rPr lang="en-US"/>
              <a:pPr>
                <a:defRPr/>
              </a:pPr>
              <a:t>1/15/2013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C2DDB-5E20-48EF-B71A-7F71EB5256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1513D-4D61-4EF7-B131-88EDF896CE77}" type="datetimeFigureOut">
              <a:rPr lang="en-US"/>
              <a:pPr>
                <a:defRPr/>
              </a:pPr>
              <a:t>1/15/2013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69CF8-3478-4817-AF6C-C47B264005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50A10-D24B-4C97-804B-424F7812AA7F}" type="datetimeFigureOut">
              <a:rPr lang="en-US"/>
              <a:pPr>
                <a:defRPr/>
              </a:pPr>
              <a:t>1/15/2013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87F3E-B45A-49AD-89C6-214E95810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FB307D8-A721-4D35-ADCC-19A50C951481}" type="datetimeFigureOut">
              <a:rPr lang="en-US"/>
              <a:pPr>
                <a:defRPr/>
              </a:pPr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C708153-00C0-4AAE-8211-B89CF4BD6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espon.e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sv-SE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  <p:pic>
        <p:nvPicPr>
          <p:cNvPr id="2052" name="Picture 3" descr="PowerPoint p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Placeholder 1"/>
          <p:cNvSpPr>
            <a:spLocks noGrp="1"/>
          </p:cNvSpPr>
          <p:nvPr/>
        </p:nvSpPr>
        <p:spPr bwMode="auto">
          <a:xfrm>
            <a:off x="250825" y="3644900"/>
            <a:ext cx="86423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en-GB" sz="800">
              <a:solidFill>
                <a:srgbClr val="002060"/>
              </a:solidFill>
              <a:latin typeface="Verdana" pitchFamily="34" charset="0"/>
              <a:ea typeface="ＭＳ Ｐゴシック" pitchFamily="-107" charset="-128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800">
                <a:solidFill>
                  <a:srgbClr val="002060"/>
                </a:solidFill>
                <a:latin typeface="Verdana" pitchFamily="34" charset="0"/>
                <a:ea typeface="ＭＳ Ｐゴシック" pitchFamily="-107" charset="-128"/>
              </a:rPr>
              <a:t>H </a:t>
            </a:r>
            <a:r>
              <a:rPr lang="el-GR" sz="2800">
                <a:solidFill>
                  <a:srgbClr val="002060"/>
                </a:solidFill>
                <a:latin typeface="Verdana" pitchFamily="34" charset="0"/>
                <a:ea typeface="ＭＳ Ｐゴシック" pitchFamily="-107" charset="-128"/>
              </a:rPr>
              <a:t>τεκμηρίωση και τα δεδομένα του </a:t>
            </a:r>
            <a:r>
              <a:rPr lang="en-GB" sz="2800">
                <a:solidFill>
                  <a:srgbClr val="002060"/>
                </a:solidFill>
                <a:latin typeface="Verdana" pitchFamily="34" charset="0"/>
                <a:ea typeface="ＭＳ Ｐゴシック" pitchFamily="-107" charset="-128"/>
              </a:rPr>
              <a:t>ESPON </a:t>
            </a:r>
            <a:r>
              <a:rPr lang="el-GR" sz="2800">
                <a:solidFill>
                  <a:srgbClr val="002060"/>
                </a:solidFill>
                <a:latin typeface="Verdana" pitchFamily="34" charset="0"/>
                <a:ea typeface="ＭＳ Ｐゴシック" pitchFamily="-107" charset="-128"/>
              </a:rPr>
              <a:t>  </a:t>
            </a:r>
            <a:endParaRPr lang="en-GB" sz="2800">
              <a:solidFill>
                <a:srgbClr val="002060"/>
              </a:solidFill>
              <a:latin typeface="Verdana" pitchFamily="34" charset="0"/>
              <a:ea typeface="ＭＳ Ｐゴシック" pitchFamily="-107" charset="-128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l-GR" sz="2800">
                <a:solidFill>
                  <a:srgbClr val="002060"/>
                </a:solidFill>
                <a:latin typeface="Verdana" pitchFamily="34" charset="0"/>
                <a:ea typeface="ＭＳ Ｐゴシック" pitchFamily="-107" charset="-128"/>
              </a:rPr>
              <a:t>για την υποστήριξη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l-GR" sz="2800">
                <a:solidFill>
                  <a:srgbClr val="002060"/>
                </a:solidFill>
                <a:latin typeface="Verdana" pitchFamily="34" charset="0"/>
                <a:ea typeface="ＭＳ Ｐゴシック" pitchFamily="-107" charset="-128"/>
              </a:rPr>
              <a:t>της ανάπτυξης πολιτικής σε Ευρωπαϊκό επίπεδο  </a:t>
            </a:r>
            <a:endParaRPr lang="en-GB" sz="2800">
              <a:solidFill>
                <a:srgbClr val="002060"/>
              </a:solidFill>
              <a:latin typeface="Verdana" pitchFamily="34" charset="0"/>
              <a:ea typeface="ＭＳ Ｐゴシック" pitchFamily="-107" charset="-128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en-GB" sz="2800">
              <a:solidFill>
                <a:srgbClr val="002060"/>
              </a:solidFill>
              <a:latin typeface="Verdana" pitchFamily="34" charset="0"/>
              <a:ea typeface="ＭＳ Ｐゴシック" pitchFamily="-107" charset="-128"/>
            </a:endParaRPr>
          </a:p>
          <a:p>
            <a:endParaRPr lang="sv-SE" sz="2000"/>
          </a:p>
          <a:p>
            <a:endParaRPr lang="sv-SE" sz="2000"/>
          </a:p>
        </p:txBody>
      </p:sp>
      <p:sp>
        <p:nvSpPr>
          <p:cNvPr id="2054" name="Text Placeholder 2"/>
          <p:cNvSpPr>
            <a:spLocks noGrp="1"/>
          </p:cNvSpPr>
          <p:nvPr/>
        </p:nvSpPr>
        <p:spPr bwMode="auto">
          <a:xfrm>
            <a:off x="1828800" y="2276475"/>
            <a:ext cx="5791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400">
                <a:latin typeface="Verdana" pitchFamily="34" charset="0"/>
              </a:rPr>
              <a:t>ESPON Interstrat Conference</a:t>
            </a:r>
          </a:p>
          <a:p>
            <a:pPr algn="ctr">
              <a:spcBef>
                <a:spcPts val="600"/>
              </a:spcBef>
            </a:pPr>
            <a:r>
              <a:rPr lang="en-GB" sz="2400">
                <a:latin typeface="Verdana" pitchFamily="34" charset="0"/>
              </a:rPr>
              <a:t>8 November 2011 in Athens</a:t>
            </a:r>
            <a:endParaRPr lang="en-US" sz="24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2" descr="PowerPoint p22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1052513"/>
            <a:ext cx="8640763" cy="431800"/>
          </a:xfrm>
        </p:spPr>
        <p:txBody>
          <a:bodyPr/>
          <a:lstStyle/>
          <a:p>
            <a:r>
              <a:rPr lang="el-GR" sz="2400" smtClean="0">
                <a:latin typeface="Verdana" pitchFamily="34" charset="0"/>
              </a:rPr>
              <a:t>Ποιες χωρικές/εδαφικές προτεραιότητες εκφράζει </a:t>
            </a:r>
            <a:br>
              <a:rPr lang="el-GR" sz="2400" smtClean="0">
                <a:latin typeface="Verdana" pitchFamily="34" charset="0"/>
              </a:rPr>
            </a:br>
            <a:r>
              <a:rPr lang="el-GR" sz="2400" smtClean="0">
                <a:latin typeface="Verdana" pitchFamily="34" charset="0"/>
              </a:rPr>
              <a:t>η Ευρώπη  </a:t>
            </a:r>
            <a:r>
              <a:rPr lang="en-GB" sz="2400" smtClean="0">
                <a:latin typeface="Verdana" pitchFamily="34" charset="0"/>
              </a:rPr>
              <a:t>?</a:t>
            </a:r>
            <a:endParaRPr lang="en-US" sz="24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86750" cy="4968875"/>
          </a:xfrm>
        </p:spPr>
        <p:txBody>
          <a:bodyPr/>
          <a:lstStyle/>
          <a:p>
            <a:pPr marL="358775" indent="88900">
              <a:spcBef>
                <a:spcPts val="600"/>
              </a:spcBef>
              <a:spcAft>
                <a:spcPts val="1200"/>
              </a:spcAft>
              <a:buFont typeface="Times" pitchFamily="-60" charset="0"/>
              <a:buNone/>
            </a:pPr>
            <a:r>
              <a:rPr lang="el-GR" sz="2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Εδαφική </a:t>
            </a:r>
            <a:r>
              <a:rPr lang="en-GB" sz="2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Agenda 2020 </a:t>
            </a:r>
            <a:r>
              <a:rPr lang="el-GR" sz="2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για την ΕΕ  </a:t>
            </a:r>
            <a:endParaRPr lang="en-GB" sz="220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711200" lvl="1" indent="-266700">
              <a:spcBef>
                <a:spcPct val="0"/>
              </a:spcBef>
              <a:spcAft>
                <a:spcPts val="600"/>
              </a:spcAft>
              <a:buFont typeface="Verdana" pitchFamily="34" charset="0"/>
              <a:buChar char="‒"/>
            </a:pPr>
            <a:r>
              <a:rPr lang="el-GR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Πολυκεντρική και ισόρροπη χωρική ανάπτυξη</a:t>
            </a:r>
            <a:endParaRPr lang="en-GB" sz="20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711200" lvl="1" indent="-266700">
              <a:spcBef>
                <a:spcPct val="0"/>
              </a:spcBef>
              <a:spcAft>
                <a:spcPts val="600"/>
              </a:spcAft>
              <a:buFont typeface="Verdana" pitchFamily="34" charset="0"/>
              <a:buChar char="‒"/>
            </a:pPr>
            <a:r>
              <a:rPr lang="el-GR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Ολοκληρωμένη ανάπτυξη πόλεων, αγροτικών περιοχών και ειδικών περιοχών  </a:t>
            </a:r>
            <a:endParaRPr lang="en-GB" sz="20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711200" lvl="1" indent="-266700">
              <a:spcBef>
                <a:spcPct val="0"/>
              </a:spcBef>
              <a:spcAft>
                <a:spcPts val="600"/>
              </a:spcAft>
              <a:buFont typeface="Verdana" pitchFamily="34" charset="0"/>
              <a:buChar char="‒"/>
            </a:pPr>
            <a:r>
              <a:rPr lang="el-GR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Χωρική ολοκλήρωση σε διασυνοριακές περιοχές και διακρατικές λειτουργικές περιφέρειες  </a:t>
            </a:r>
            <a:endParaRPr lang="en-GB" sz="20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711200" lvl="1" indent="-266700">
              <a:spcBef>
                <a:spcPct val="0"/>
              </a:spcBef>
              <a:spcAft>
                <a:spcPts val="600"/>
              </a:spcAft>
              <a:buFont typeface="Verdana" pitchFamily="34" charset="0"/>
              <a:buChar char="‒"/>
            </a:pPr>
            <a:r>
              <a:rPr lang="el-GR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Ανταγωνιστικότητα περιφερειών με παγκόσμια εμβέλεια βασισμένη σε ισχυρές τοπικές οικονομίες  </a:t>
            </a:r>
            <a:endParaRPr lang="en-GB" sz="20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711200" lvl="1" indent="-266700">
              <a:spcBef>
                <a:spcPct val="0"/>
              </a:spcBef>
              <a:spcAft>
                <a:spcPts val="600"/>
              </a:spcAft>
              <a:buFont typeface="Verdana" pitchFamily="34" charset="0"/>
              <a:buChar char="‒"/>
            </a:pPr>
            <a:r>
              <a:rPr lang="el-GR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Χωρική συνδεσιμότητα μεταξύ ατόμων, κοινοτήτων και επιχειρήσεων  </a:t>
            </a:r>
            <a:endParaRPr lang="en-GB" sz="20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711200" lvl="1" indent="-266700">
              <a:spcBef>
                <a:spcPct val="0"/>
              </a:spcBef>
              <a:spcAft>
                <a:spcPts val="600"/>
              </a:spcAft>
              <a:buFont typeface="Verdana" pitchFamily="34" charset="0"/>
              <a:buChar char="‒"/>
            </a:pPr>
            <a:r>
              <a:rPr lang="el-GR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Διαχείριση και διασύνδεση οικολογικών, τοπιακών και πολιτιστικών αξιών στις περιφέρειες  </a:t>
            </a:r>
            <a:endParaRPr lang="en-GB" sz="20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711200" lvl="1" indent="-266700">
              <a:spcBef>
                <a:spcPct val="0"/>
              </a:spcBef>
              <a:spcAft>
                <a:spcPts val="600"/>
              </a:spcAft>
              <a:buFont typeface="Verdana" pitchFamily="34" charset="0"/>
              <a:buChar char="‒"/>
            </a:pPr>
            <a:endParaRPr lang="en-GB" sz="2000" smtClean="0"/>
          </a:p>
          <a:p>
            <a:pPr marL="711200" lvl="1" indent="-266700">
              <a:spcBef>
                <a:spcPct val="0"/>
              </a:spcBef>
              <a:spcAft>
                <a:spcPts val="600"/>
              </a:spcAft>
              <a:buFont typeface="Verdana" pitchFamily="34" charset="0"/>
              <a:buChar char="‒"/>
            </a:pPr>
            <a:endParaRPr lang="en-GB" sz="2000" smtClean="0"/>
          </a:p>
          <a:p>
            <a:pPr marL="711200" lvl="1" indent="-2667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endParaRPr lang="en-GB" sz="2000" smtClean="0"/>
          </a:p>
          <a:p>
            <a:pPr marL="711200" lvl="1" indent="-2667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endParaRPr lang="en-GB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2" descr="PowerPoint p22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19138" y="2554288"/>
            <a:ext cx="7620000" cy="685800"/>
          </a:xfrm>
        </p:spPr>
        <p:txBody>
          <a:bodyPr/>
          <a:lstStyle/>
          <a:p>
            <a:r>
              <a:rPr lang="da-DK" sz="2800" smtClean="0"/>
              <a:t> </a:t>
            </a:r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395288" y="2565400"/>
            <a:ext cx="83534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en-GB" sz="2400">
              <a:latin typeface="Verdana" pitchFamily="34" charset="0"/>
            </a:endParaRP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468313" y="1628774"/>
            <a:ext cx="8280151" cy="4896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58775" lvl="2">
              <a:spcBef>
                <a:spcPct val="20000"/>
              </a:spcBef>
              <a:spcAft>
                <a:spcPct val="20000"/>
              </a:spcAft>
              <a:tabLst>
                <a:tab pos="685800" algn="l"/>
              </a:tabLst>
              <a:defRPr/>
            </a:pPr>
            <a:r>
              <a:rPr lang="en-GB" sz="2400" dirty="0">
                <a:solidFill>
                  <a:schemeClr val="accent2"/>
                </a:solidFill>
                <a:latin typeface="Verdana" pitchFamily="34" charset="0"/>
              </a:rPr>
              <a:t>	</a:t>
            </a:r>
            <a:r>
              <a:rPr lang="el-GR" sz="2200" dirty="0">
                <a:solidFill>
                  <a:srgbClr val="002060"/>
                </a:solidFill>
                <a:latin typeface="Verdana" pitchFamily="34" charset="0"/>
              </a:rPr>
              <a:t>Ευρωπαϊκές κατευθύνσεις χωρικής ανάπτυξης  </a:t>
            </a:r>
            <a:endParaRPr lang="en-GB" sz="2200" dirty="0">
              <a:solidFill>
                <a:srgbClr val="002060"/>
              </a:solidFill>
              <a:latin typeface="Verdana" pitchFamily="34" charset="0"/>
            </a:endParaRPr>
          </a:p>
          <a:p>
            <a:pPr marL="723900" lvl="4">
              <a:spcAft>
                <a:spcPct val="20000"/>
              </a:spcAft>
              <a:buSzPct val="75000"/>
              <a:buFont typeface="Verdana" pitchFamily="34" charset="0"/>
              <a:buChar char="−"/>
              <a:tabLst>
                <a:tab pos="685800" algn="l"/>
              </a:tabLst>
              <a:defRPr/>
            </a:pPr>
            <a:r>
              <a:rPr lang="en-GB" sz="2000" dirty="0">
                <a:latin typeface="Verdana" pitchFamily="34" charset="0"/>
              </a:rPr>
              <a:t> </a:t>
            </a:r>
            <a:r>
              <a:rPr lang="el-GR" sz="2000" dirty="0">
                <a:latin typeface="Verdana" pitchFamily="34" charset="0"/>
              </a:rPr>
              <a:t>Προσέγγιση τοπικής ανάπτυξης</a:t>
            </a:r>
            <a:r>
              <a:rPr lang="en-GB" sz="2000" dirty="0">
                <a:latin typeface="Verdana" pitchFamily="34" charset="0"/>
              </a:rPr>
              <a:t>(</a:t>
            </a:r>
            <a:r>
              <a:rPr lang="el-GR" sz="2000" dirty="0">
                <a:latin typeface="Verdana" pitchFamily="34" charset="0"/>
              </a:rPr>
              <a:t>ισχυρή έμφαση</a:t>
            </a:r>
            <a:r>
              <a:rPr lang="en-GB" sz="2000" dirty="0">
                <a:latin typeface="Verdana" pitchFamily="34" charset="0"/>
              </a:rPr>
              <a:t>) </a:t>
            </a:r>
          </a:p>
          <a:p>
            <a:pPr marL="723900" lvl="4">
              <a:spcAft>
                <a:spcPct val="20000"/>
              </a:spcAft>
              <a:buSzPct val="75000"/>
              <a:buFont typeface="Verdana" pitchFamily="34" charset="0"/>
              <a:buChar char="−"/>
              <a:tabLst>
                <a:tab pos="685800" algn="l"/>
              </a:tabLst>
              <a:defRPr/>
            </a:pPr>
            <a:r>
              <a:rPr lang="en-GB" sz="2000" dirty="0">
                <a:latin typeface="Verdana" pitchFamily="34" charset="0"/>
              </a:rPr>
              <a:t> </a:t>
            </a:r>
            <a:r>
              <a:rPr lang="el-GR" sz="2000" dirty="0">
                <a:latin typeface="Verdana" pitchFamily="34" charset="0"/>
              </a:rPr>
              <a:t>Πλατφόρμα Αστικής ανάπτυξης</a:t>
            </a:r>
            <a:r>
              <a:rPr lang="en-GB" sz="2000" dirty="0">
                <a:latin typeface="Verdana" pitchFamily="34" charset="0"/>
              </a:rPr>
              <a:t>:</a:t>
            </a:r>
          </a:p>
          <a:p>
            <a:pPr marL="1181100" lvl="5">
              <a:spcAft>
                <a:spcPct val="20000"/>
              </a:spcAft>
              <a:buSzPct val="75000"/>
              <a:buFont typeface="Verdana" pitchFamily="34" charset="0"/>
              <a:buChar char="−"/>
              <a:tabLst>
                <a:tab pos="685800" algn="l"/>
              </a:tabLst>
              <a:defRPr/>
            </a:pPr>
            <a:r>
              <a:rPr lang="el-GR" dirty="0">
                <a:latin typeface="Verdana" pitchFamily="34" charset="0"/>
              </a:rPr>
              <a:t>Πόλεις ως μοχλοί οικονομικής συσσώρευσης  </a:t>
            </a:r>
            <a:endParaRPr lang="en-GB" dirty="0">
              <a:latin typeface="Verdana" pitchFamily="34" charset="0"/>
            </a:endParaRPr>
          </a:p>
          <a:p>
            <a:pPr marL="1181100" lvl="5">
              <a:spcAft>
                <a:spcPct val="20000"/>
              </a:spcAft>
              <a:buSzPct val="75000"/>
              <a:buFont typeface="Verdana" pitchFamily="34" charset="0"/>
              <a:buChar char="−"/>
              <a:tabLst>
                <a:tab pos="685800" algn="l"/>
              </a:tabLst>
              <a:defRPr/>
            </a:pPr>
            <a:r>
              <a:rPr lang="el-GR" dirty="0">
                <a:latin typeface="Verdana" pitchFamily="34" charset="0"/>
              </a:rPr>
              <a:t>Δικτύωση πόλεων  </a:t>
            </a:r>
            <a:r>
              <a:rPr lang="en-GB" dirty="0">
                <a:latin typeface="Verdana" pitchFamily="34" charset="0"/>
              </a:rPr>
              <a:t>(</a:t>
            </a:r>
            <a:r>
              <a:rPr lang="el-GR" dirty="0">
                <a:latin typeface="Verdana" pitchFamily="34" charset="0"/>
              </a:rPr>
              <a:t>γειτονικών και απομακρυσμένων</a:t>
            </a:r>
            <a:r>
              <a:rPr lang="en-GB" dirty="0">
                <a:latin typeface="Verdana" pitchFamily="34" charset="0"/>
              </a:rPr>
              <a:t>)</a:t>
            </a:r>
          </a:p>
          <a:p>
            <a:pPr marL="1181100" lvl="5">
              <a:spcAft>
                <a:spcPct val="20000"/>
              </a:spcAft>
              <a:buSzPct val="75000"/>
              <a:buFont typeface="Verdana" pitchFamily="34" charset="0"/>
              <a:buChar char="−"/>
              <a:tabLst>
                <a:tab pos="685800" algn="l"/>
              </a:tabLst>
              <a:defRPr/>
            </a:pPr>
            <a:r>
              <a:rPr lang="el-GR" dirty="0">
                <a:latin typeface="Verdana" pitchFamily="34" charset="0"/>
              </a:rPr>
              <a:t> Άρση αποκλεισμού και βιωσιμότητα (</a:t>
            </a:r>
            <a:r>
              <a:rPr lang="en-GB" dirty="0">
                <a:latin typeface="Verdana" pitchFamily="34" charset="0"/>
              </a:rPr>
              <a:t>sustainability</a:t>
            </a:r>
            <a:r>
              <a:rPr lang="el-GR" dirty="0">
                <a:latin typeface="Verdana" pitchFamily="34" charset="0"/>
              </a:rPr>
              <a:t>)</a:t>
            </a:r>
            <a:endParaRPr lang="en-GB" dirty="0">
              <a:latin typeface="Verdana" pitchFamily="34" charset="0"/>
            </a:endParaRPr>
          </a:p>
          <a:p>
            <a:pPr marL="723900" lvl="4">
              <a:spcAft>
                <a:spcPct val="20000"/>
              </a:spcAft>
              <a:buSzPct val="75000"/>
              <a:buFont typeface="Verdana" pitchFamily="34" charset="0"/>
              <a:buChar char="−"/>
              <a:tabLst>
                <a:tab pos="685800" algn="l"/>
              </a:tabLst>
              <a:defRPr/>
            </a:pPr>
            <a:r>
              <a:rPr lang="en-GB" sz="2000" dirty="0">
                <a:latin typeface="Verdana" pitchFamily="34" charset="0"/>
              </a:rPr>
              <a:t>	</a:t>
            </a:r>
            <a:r>
              <a:rPr lang="el-GR" sz="2000" dirty="0">
                <a:latin typeface="Verdana" pitchFamily="34" charset="0"/>
              </a:rPr>
              <a:t>Προσοχή στις προκλήσεις που σχετίζονται με τους ειδικούς τύπους περιφερειών  </a:t>
            </a:r>
            <a:endParaRPr lang="en-GB" sz="2000" dirty="0">
              <a:latin typeface="Verdana" pitchFamily="34" charset="0"/>
            </a:endParaRPr>
          </a:p>
          <a:p>
            <a:pPr marL="723900" lvl="4">
              <a:spcAft>
                <a:spcPts val="1200"/>
              </a:spcAft>
              <a:buSzPct val="75000"/>
              <a:buFont typeface="Verdana" pitchFamily="34" charset="0"/>
              <a:buChar char="−"/>
              <a:tabLst>
                <a:tab pos="685800" algn="l"/>
              </a:tabLst>
              <a:defRPr/>
            </a:pPr>
            <a:r>
              <a:rPr lang="en-GB" sz="2000" dirty="0">
                <a:latin typeface="Verdana" pitchFamily="34" charset="0"/>
              </a:rPr>
              <a:t>	</a:t>
            </a:r>
            <a:r>
              <a:rPr lang="el-GR" sz="2000" dirty="0">
                <a:latin typeface="Verdana" pitchFamily="34" charset="0"/>
              </a:rPr>
              <a:t>Διασυνοριακές και διακρατικές λειτουργικές περιφέρειες  </a:t>
            </a:r>
            <a:r>
              <a:rPr lang="en-GB" sz="2000" dirty="0">
                <a:latin typeface="Verdana" pitchFamily="34" charset="0"/>
              </a:rPr>
              <a:t>	(</a:t>
            </a:r>
            <a:r>
              <a:rPr lang="el-GR" sz="2000" dirty="0">
                <a:latin typeface="Verdana" pitchFamily="34" charset="0"/>
              </a:rPr>
              <a:t> όπως για παράδειγμα η </a:t>
            </a:r>
            <a:r>
              <a:rPr lang="el-GR" sz="2000" dirty="0" err="1">
                <a:latin typeface="Verdana" pitchFamily="34" charset="0"/>
              </a:rPr>
              <a:t>Μακρο</a:t>
            </a:r>
            <a:r>
              <a:rPr lang="el-GR" sz="2000" dirty="0">
                <a:latin typeface="Verdana" pitchFamily="34" charset="0"/>
              </a:rPr>
              <a:t>-Περιφέρειες</a:t>
            </a:r>
            <a:r>
              <a:rPr lang="en-GB" sz="2000" dirty="0">
                <a:latin typeface="Verdana" pitchFamily="34" charset="0"/>
              </a:rPr>
              <a:t>)</a:t>
            </a:r>
          </a:p>
          <a:p>
            <a:pPr marL="723900" lvl="4">
              <a:spcAft>
                <a:spcPts val="600"/>
              </a:spcAft>
              <a:buSzPct val="75000"/>
              <a:tabLst>
                <a:tab pos="685800" algn="l"/>
              </a:tabLst>
              <a:defRPr/>
            </a:pPr>
            <a:r>
              <a:rPr lang="el-GR" sz="2200" dirty="0">
                <a:solidFill>
                  <a:srgbClr val="002060"/>
                </a:solidFill>
                <a:latin typeface="Verdana" pitchFamily="34" charset="0"/>
              </a:rPr>
              <a:t>Τεκμηρίωση και εργαλεία ιδιαίτερης ζήτησης  </a:t>
            </a:r>
            <a:endParaRPr lang="en-GB" sz="2200" dirty="0">
              <a:solidFill>
                <a:srgbClr val="002060"/>
              </a:solidFill>
              <a:latin typeface="Verdana" pitchFamily="34" charset="0"/>
            </a:endParaRPr>
          </a:p>
          <a:p>
            <a:pPr marL="723900" lvl="4">
              <a:spcAft>
                <a:spcPts val="600"/>
              </a:spcAft>
              <a:buSzPct val="75000"/>
              <a:buFont typeface="Verdana" pitchFamily="34" charset="0"/>
              <a:buChar char="−"/>
              <a:tabLst>
                <a:tab pos="685800" algn="l"/>
              </a:tabLst>
              <a:defRPr/>
            </a:pPr>
            <a:r>
              <a:rPr lang="en-GB" dirty="0">
                <a:latin typeface="Verdana" pitchFamily="34" charset="0"/>
              </a:rPr>
              <a:t>Territorial Impact Assessment</a:t>
            </a:r>
            <a:r>
              <a:rPr lang="el-GR" dirty="0">
                <a:latin typeface="Verdana" pitchFamily="34" charset="0"/>
              </a:rPr>
              <a:t> (Εκτίμηση χωρικών επιπτώσεων) </a:t>
            </a:r>
            <a:endParaRPr lang="en-GB" dirty="0">
              <a:latin typeface="Verdana" pitchFamily="34" charset="0"/>
            </a:endParaRPr>
          </a:p>
          <a:p>
            <a:pPr marL="723900" lvl="4">
              <a:spcAft>
                <a:spcPts val="1200"/>
              </a:spcAft>
              <a:buSzPct val="75000"/>
              <a:buFont typeface="Verdana" pitchFamily="34" charset="0"/>
              <a:buChar char="−"/>
              <a:tabLst>
                <a:tab pos="685800" algn="l"/>
              </a:tabLst>
              <a:defRPr/>
            </a:pPr>
            <a:r>
              <a:rPr lang="en-GB" dirty="0">
                <a:latin typeface="Verdana" pitchFamily="34" charset="0"/>
              </a:rPr>
              <a:t> Functional Area approach</a:t>
            </a:r>
            <a:r>
              <a:rPr lang="el-GR" dirty="0">
                <a:latin typeface="Verdana" pitchFamily="34" charset="0"/>
              </a:rPr>
              <a:t> (προσέγγιση λειτουργικών περιοχών)</a:t>
            </a:r>
            <a:endParaRPr lang="en-GB" dirty="0">
              <a:latin typeface="Verdana" pitchFamily="34" charset="0"/>
            </a:endParaRPr>
          </a:p>
          <a:p>
            <a:pPr marL="723900" lvl="4">
              <a:spcAft>
                <a:spcPct val="20000"/>
              </a:spcAft>
              <a:buSzPct val="75000"/>
              <a:tabLst>
                <a:tab pos="685800" algn="l"/>
              </a:tabLst>
              <a:defRPr/>
            </a:pPr>
            <a:r>
              <a:rPr lang="en-GB" sz="2000" dirty="0">
                <a:latin typeface="Verdana" pitchFamily="34" charset="0"/>
              </a:rPr>
              <a:t> 	</a:t>
            </a:r>
          </a:p>
          <a:p>
            <a:pPr marL="723900" lvl="4">
              <a:spcAft>
                <a:spcPct val="20000"/>
              </a:spcAft>
              <a:buSzPct val="75000"/>
              <a:tabLst>
                <a:tab pos="685800" algn="l"/>
              </a:tabLst>
              <a:defRPr/>
            </a:pPr>
            <a:r>
              <a:rPr lang="en-GB" sz="2000" dirty="0">
                <a:latin typeface="Verdana" pitchFamily="34" charset="0"/>
              </a:rPr>
              <a:t>	</a:t>
            </a:r>
            <a:endParaRPr lang="en-GB" sz="2400" dirty="0">
              <a:latin typeface="Verdana" pitchFamily="34" charset="0"/>
            </a:endParaRPr>
          </a:p>
          <a:p>
            <a:pPr marL="723900" lvl="4">
              <a:spcAft>
                <a:spcPct val="20000"/>
              </a:spcAft>
              <a:buSzPct val="75000"/>
              <a:tabLst>
                <a:tab pos="685800" algn="l"/>
              </a:tabLst>
              <a:defRPr/>
            </a:pPr>
            <a:endParaRPr lang="en-GB" sz="2000" dirty="0">
              <a:latin typeface="Verdana" pitchFamily="34" charset="0"/>
            </a:endParaRPr>
          </a:p>
          <a:p>
            <a:pPr marL="723900" lvl="4">
              <a:spcAft>
                <a:spcPct val="20000"/>
              </a:spcAft>
              <a:buSzPct val="75000"/>
              <a:tabLst>
                <a:tab pos="685800" algn="l"/>
              </a:tabLst>
              <a:defRPr/>
            </a:pPr>
            <a:r>
              <a:rPr lang="en-GB" sz="2000" dirty="0">
                <a:latin typeface="Verdana" pitchFamily="34" charset="0"/>
              </a:rPr>
              <a:t>	</a:t>
            </a:r>
            <a:r>
              <a:rPr lang="en-GB" sz="2400" dirty="0">
                <a:latin typeface="Verdana" pitchFamily="34" charset="0"/>
              </a:rPr>
              <a:t>				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2713038" y="3214688"/>
            <a:ext cx="630237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endParaRPr lang="sv-SE"/>
          </a:p>
        </p:txBody>
      </p:sp>
      <p:sp>
        <p:nvSpPr>
          <p:cNvPr id="12295" name="TextBox 5"/>
          <p:cNvSpPr txBox="1">
            <a:spLocks noChangeArrowheads="1"/>
          </p:cNvSpPr>
          <p:nvPr/>
        </p:nvSpPr>
        <p:spPr bwMode="auto">
          <a:xfrm>
            <a:off x="571500" y="933450"/>
            <a:ext cx="8072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400">
                <a:latin typeface="Verdana" pitchFamily="34" charset="0"/>
              </a:rPr>
              <a:t>Πως αποκρίνεται η Ευρώπη ; </a:t>
            </a:r>
            <a:endParaRPr lang="en-US" sz="24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2" descr="PowerPoint p22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714500"/>
            <a:ext cx="7991475" cy="4954588"/>
          </a:xfrm>
        </p:spPr>
        <p:txBody>
          <a:bodyPr/>
          <a:lstStyle/>
          <a:p>
            <a:pPr marL="0" indent="0" eaLnBrk="1" hangingPunct="1">
              <a:spcAft>
                <a:spcPts val="600"/>
              </a:spcAft>
              <a:buFont typeface="Times" pitchFamily="18" charset="0"/>
              <a:buNone/>
              <a:defRPr/>
            </a:pPr>
            <a:endParaRPr lang="en-GB" sz="2000" dirty="0" smtClean="0">
              <a:solidFill>
                <a:srgbClr val="002060"/>
              </a:solidFill>
            </a:endParaRPr>
          </a:p>
          <a:p>
            <a:pPr marL="0" indent="0" eaLnBrk="1" hangingPunct="1">
              <a:spcAft>
                <a:spcPts val="600"/>
              </a:spcAft>
              <a:buFont typeface="Times" pitchFamily="18" charset="0"/>
              <a:buNone/>
              <a:defRPr/>
            </a:pPr>
            <a:endParaRPr lang="en-GB" sz="2000" dirty="0" smtClean="0">
              <a:solidFill>
                <a:srgbClr val="002060"/>
              </a:solidFill>
            </a:endParaRPr>
          </a:p>
          <a:p>
            <a:pPr marL="0" indent="0" eaLnBrk="1" hangingPunct="1">
              <a:spcAft>
                <a:spcPts val="600"/>
              </a:spcAft>
              <a:buFont typeface="Times" pitchFamily="18" charset="0"/>
              <a:buNone/>
              <a:defRPr/>
            </a:pPr>
            <a:endParaRPr lang="en-GB" sz="2000" dirty="0" smtClean="0">
              <a:solidFill>
                <a:srgbClr val="002060"/>
              </a:solidFill>
            </a:endParaRPr>
          </a:p>
          <a:p>
            <a:pPr marL="863600" indent="-228600" algn="ctr" eaLnBrk="1" hangingPunct="1">
              <a:spcAft>
                <a:spcPts val="600"/>
              </a:spcAft>
              <a:buFont typeface="Times" pitchFamily="18" charset="0"/>
              <a:buNone/>
              <a:defRPr/>
            </a:pPr>
            <a:endParaRPr lang="en-GB" sz="2400" dirty="0" smtClean="0"/>
          </a:p>
          <a:p>
            <a:pPr marL="0" indent="-228600" algn="ctr" eaLnBrk="1" hangingPunct="1">
              <a:spcAft>
                <a:spcPts val="600"/>
              </a:spcAft>
              <a:buFont typeface="Times" pitchFamily="18" charset="0"/>
              <a:buNone/>
              <a:defRPr/>
            </a:pPr>
            <a:r>
              <a:rPr lang="en-GB" sz="2800" dirty="0" smtClean="0">
                <a:solidFill>
                  <a:srgbClr val="002060"/>
                </a:solidFill>
              </a:rPr>
              <a:t>Territorial Evidence Support and Use of ESPON</a:t>
            </a:r>
            <a:endParaRPr lang="el-GR" sz="2800" dirty="0" smtClean="0">
              <a:solidFill>
                <a:srgbClr val="002060"/>
              </a:solidFill>
            </a:endParaRPr>
          </a:p>
          <a:p>
            <a:pPr marL="0" lvl="1" indent="-228600" algn="ctr" eaLnBrk="1" hangingPunct="1">
              <a:spcAft>
                <a:spcPts val="600"/>
              </a:spcAft>
              <a:buFont typeface="Arial" charset="0"/>
              <a:buNone/>
              <a:defRPr/>
            </a:pP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l-GR" dirty="0" smtClean="0">
                <a:solidFill>
                  <a:srgbClr val="002060"/>
                </a:solidFill>
              </a:rPr>
              <a:t>Υποστήριξη από τη χωρική τεκμηρίωση και χρήση του  </a:t>
            </a:r>
            <a:r>
              <a:rPr lang="en-GB" dirty="0" smtClean="0">
                <a:solidFill>
                  <a:srgbClr val="002060"/>
                </a:solidFill>
              </a:rPr>
              <a:t>ESPON </a:t>
            </a:r>
          </a:p>
          <a:p>
            <a:pPr marL="0" indent="-228600" algn="ctr" eaLnBrk="1" hangingPunct="1">
              <a:spcAft>
                <a:spcPts val="600"/>
              </a:spcAft>
              <a:buFont typeface="Times" pitchFamily="18" charset="0"/>
              <a:buNone/>
              <a:defRPr/>
            </a:pPr>
            <a:endParaRPr lang="en-GB" sz="2800" dirty="0" smtClean="0">
              <a:solidFill>
                <a:srgbClr val="002060"/>
              </a:solidFill>
            </a:endParaRPr>
          </a:p>
          <a:p>
            <a:pPr marL="0" indent="0" eaLnBrk="1" hangingPunct="1">
              <a:spcAft>
                <a:spcPts val="600"/>
              </a:spcAft>
              <a:buFont typeface="Times" pitchFamily="18" charset="0"/>
              <a:buNone/>
              <a:defRPr/>
            </a:pPr>
            <a:endParaRPr lang="en-GB" sz="24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2" descr="PowerPoint p22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 Placeholder 2"/>
          <p:cNvSpPr>
            <a:spLocks noGrp="1"/>
          </p:cNvSpPr>
          <p:nvPr/>
        </p:nvSpPr>
        <p:spPr bwMode="auto">
          <a:xfrm>
            <a:off x="457200" y="8763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 defTabSz="457200">
              <a:spcBef>
                <a:spcPct val="20000"/>
              </a:spcBef>
              <a:buFont typeface="Arial" charset="0"/>
              <a:buNone/>
            </a:pPr>
            <a:r>
              <a:rPr lang="el-GR" sz="2400">
                <a:latin typeface="Verdana" pitchFamily="34" charset="0"/>
                <a:ea typeface="Verdana" pitchFamily="34" charset="0"/>
                <a:cs typeface="Verdana" pitchFamily="34" charset="0"/>
              </a:rPr>
              <a:t>Σε τι μπορούν να χρησιμεύσουν η τεκμηρίωση και τα δεδομένα του  </a:t>
            </a:r>
            <a:r>
              <a:rPr lang="en-GB" sz="2400">
                <a:latin typeface="Verdana" pitchFamily="34" charset="0"/>
                <a:ea typeface="Verdana" pitchFamily="34" charset="0"/>
                <a:cs typeface="Verdana" pitchFamily="34" charset="0"/>
              </a:rPr>
              <a:t>ESPON </a:t>
            </a:r>
            <a:r>
              <a:rPr lang="el-GR" sz="2400">
                <a:latin typeface="Verdana" pitchFamily="34" charset="0"/>
                <a:ea typeface="Verdana" pitchFamily="34" charset="0"/>
                <a:cs typeface="Verdana" pitchFamily="34" charset="0"/>
              </a:rPr>
              <a:t> ;</a:t>
            </a:r>
            <a:endParaRPr lang="en-US" sz="24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340" name="TextBox 13"/>
          <p:cNvSpPr txBox="1">
            <a:spLocks noChangeArrowheads="1"/>
          </p:cNvSpPr>
          <p:nvPr/>
        </p:nvSpPr>
        <p:spPr bwMode="auto">
          <a:xfrm>
            <a:off x="179388" y="1485900"/>
            <a:ext cx="8631237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5000" lvl="1" indent="-292100">
              <a:lnSpc>
                <a:spcPct val="90000"/>
              </a:lnSpc>
              <a:spcAft>
                <a:spcPts val="600"/>
              </a:spcAft>
              <a:buSzPct val="75000"/>
            </a:pPr>
            <a:r>
              <a:rPr lang="el-GR" sz="2000">
                <a:solidFill>
                  <a:srgbClr val="19218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Για την ανάπτυξη πολιτικής</a:t>
            </a:r>
            <a:r>
              <a:rPr lang="en-GB" sz="2000">
                <a:solidFill>
                  <a:srgbClr val="19218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635000" lvl="1" indent="-292100">
              <a:lnSpc>
                <a:spcPct val="90000"/>
              </a:lnSpc>
              <a:spcAft>
                <a:spcPct val="5000"/>
              </a:spcAft>
              <a:buSzPct val="75000"/>
              <a:buFont typeface="Verdana" pitchFamily="34" charset="0"/>
              <a:buChar char="–"/>
            </a:pPr>
            <a:r>
              <a:rPr lang="el-GR">
                <a:latin typeface="Verdana" pitchFamily="34" charset="0"/>
                <a:ea typeface="Verdana" pitchFamily="34" charset="0"/>
                <a:cs typeface="Verdana" pitchFamily="34" charset="0"/>
              </a:rPr>
              <a:t>Παρέχουν μιά βάσης τεκμηρίωσης για ολοκληρωμένη «</a:t>
            </a:r>
            <a:r>
              <a:rPr lang="en-GB">
                <a:latin typeface="Verdana" pitchFamily="34" charset="0"/>
                <a:ea typeface="Verdana" pitchFamily="34" charset="0"/>
                <a:cs typeface="Verdana" pitchFamily="34" charset="0"/>
              </a:rPr>
              <a:t>place-based</a:t>
            </a:r>
            <a:r>
              <a:rPr lang="el-GR"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r>
              <a:rPr lang="en-GB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>
                <a:latin typeface="Verdana" pitchFamily="34" charset="0"/>
                <a:ea typeface="Verdana" pitchFamily="34" charset="0"/>
                <a:cs typeface="Verdana" pitchFamily="34" charset="0"/>
              </a:rPr>
              <a:t> ανάπτυξη πολιτικής </a:t>
            </a:r>
            <a:endParaRPr lang="en-GB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35000" lvl="1" indent="-292100">
              <a:lnSpc>
                <a:spcPct val="90000"/>
              </a:lnSpc>
              <a:spcAft>
                <a:spcPct val="5000"/>
              </a:spcAft>
              <a:buSzPct val="75000"/>
              <a:buFont typeface="Verdana" pitchFamily="34" charset="0"/>
              <a:buChar char="–"/>
            </a:pPr>
            <a:r>
              <a:rPr lang="el-GR">
                <a:latin typeface="Verdana" pitchFamily="34" charset="0"/>
                <a:ea typeface="Verdana" pitchFamily="34" charset="0"/>
                <a:cs typeface="Verdana" pitchFamily="34" charset="0"/>
              </a:rPr>
              <a:t>Υποστηρίζουν την έξυπνη, Βιώσιμη και Χωρίς αποκλεισμούς ανάπτυξη  </a:t>
            </a:r>
            <a:endParaRPr lang="en-GB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35000" lvl="1" indent="-292100">
              <a:lnSpc>
                <a:spcPct val="90000"/>
              </a:lnSpc>
              <a:spcAft>
                <a:spcPct val="5000"/>
              </a:spcAft>
              <a:buSzPct val="75000"/>
              <a:buFont typeface="Verdana" pitchFamily="34" charset="0"/>
              <a:buChar char="–"/>
            </a:pPr>
            <a:r>
              <a:rPr lang="el-GR">
                <a:latin typeface="Verdana" pitchFamily="34" charset="0"/>
                <a:ea typeface="Verdana" pitchFamily="34" charset="0"/>
                <a:cs typeface="Verdana" pitchFamily="34" charset="0"/>
              </a:rPr>
              <a:t>Υποστηρίζουν την πολιτική συνοχής με αποτελεσματικά απτά αποτελέσματα και μέσω της εδαφικής συνοχής  </a:t>
            </a:r>
            <a:endParaRPr lang="en-GB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35000" lvl="1" indent="-292100">
              <a:lnSpc>
                <a:spcPct val="90000"/>
              </a:lnSpc>
              <a:spcAft>
                <a:spcPct val="5000"/>
              </a:spcAft>
              <a:buSzPct val="75000"/>
              <a:buFont typeface="Verdana" pitchFamily="34" charset="0"/>
              <a:buChar char="–"/>
            </a:pPr>
            <a:r>
              <a:rPr lang="el-GR">
                <a:latin typeface="Verdana" pitchFamily="34" charset="0"/>
                <a:ea typeface="Verdana" pitchFamily="34" charset="0"/>
                <a:cs typeface="Verdana" pitchFamily="34" charset="0"/>
              </a:rPr>
              <a:t>Υποστηρίζουν τις Τομεακές πολιτικές με την Εδαφική διάσταση  </a:t>
            </a:r>
            <a:endParaRPr lang="en-GB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35000" lvl="1" indent="-292100">
              <a:lnSpc>
                <a:spcPct val="90000"/>
              </a:lnSpc>
              <a:spcAft>
                <a:spcPct val="5000"/>
              </a:spcAft>
              <a:buSzPct val="75000"/>
              <a:buFont typeface="Verdana" pitchFamily="34" charset="0"/>
              <a:buChar char="–"/>
            </a:pPr>
            <a:r>
              <a:rPr lang="el-GR">
                <a:latin typeface="Verdana" pitchFamily="34" charset="0"/>
                <a:ea typeface="Verdana" pitchFamily="34" charset="0"/>
                <a:cs typeface="Verdana" pitchFamily="34" charset="0"/>
              </a:rPr>
              <a:t>Παρέχουν συγκριτικά στοιχεία αξιολόγησης για τις Περιφέρειες και τις Πόλεις στο Ευρωπαϊκό και διεθνές πλαίσιο  </a:t>
            </a:r>
            <a:endParaRPr lang="en-GB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35000" lvl="1" indent="-292100">
              <a:lnSpc>
                <a:spcPct val="90000"/>
              </a:lnSpc>
              <a:spcAft>
                <a:spcPct val="5000"/>
              </a:spcAft>
              <a:buSzPct val="75000"/>
              <a:buFont typeface="Verdana" pitchFamily="34" charset="0"/>
              <a:buChar char="–"/>
            </a:pPr>
            <a:r>
              <a:rPr lang="el-GR">
                <a:latin typeface="Verdana" pitchFamily="34" charset="0"/>
                <a:ea typeface="Verdana" pitchFamily="34" charset="0"/>
                <a:cs typeface="Verdana" pitchFamily="34" charset="0"/>
              </a:rPr>
              <a:t>Βοηθούν στο να προσαρμοστούν οι παρεμβάσεις και τα Έργα στην πλούσια Ευρωπαϊκή περιφερειακή ποικιλομορφία</a:t>
            </a:r>
            <a:endParaRPr lang="en-GB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35000" lvl="1" indent="-292100">
              <a:lnSpc>
                <a:spcPct val="90000"/>
              </a:lnSpc>
              <a:spcAft>
                <a:spcPct val="5000"/>
              </a:spcAft>
              <a:buSzPct val="75000"/>
              <a:buFont typeface="Verdana" pitchFamily="34" charset="0"/>
              <a:buChar char="–"/>
            </a:pPr>
            <a:r>
              <a:rPr lang="el-GR">
                <a:latin typeface="Verdana" pitchFamily="34" charset="0"/>
                <a:ea typeface="Verdana" pitchFamily="34" charset="0"/>
                <a:cs typeface="Verdana" pitchFamily="34" charset="0"/>
              </a:rPr>
              <a:t>Αναδεικνύουν πιθανές συνέργειες δια μέσου της συνεργασίας </a:t>
            </a:r>
            <a:endParaRPr lang="en-GB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35000" lvl="1" indent="-292100">
              <a:lnSpc>
                <a:spcPct val="90000"/>
              </a:lnSpc>
              <a:spcAft>
                <a:spcPts val="600"/>
              </a:spcAft>
              <a:buSzPct val="75000"/>
              <a:buFont typeface="Verdana" pitchFamily="34" charset="0"/>
              <a:buChar char="–"/>
            </a:pPr>
            <a:r>
              <a:rPr lang="el-GR">
                <a:latin typeface="Verdana" pitchFamily="34" charset="0"/>
                <a:ea typeface="Verdana" pitchFamily="34" charset="0"/>
                <a:cs typeface="Verdana" pitchFamily="34" charset="0"/>
              </a:rPr>
              <a:t>Υποστηρίζουν τη διάθεση των Ευρωπαϊκών πόρων με στοχευμένο και αποτελεσματικό τρόπο.  </a:t>
            </a:r>
            <a:endParaRPr lang="en-GB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35000" lvl="1" indent="-292100">
              <a:lnSpc>
                <a:spcPct val="90000"/>
              </a:lnSpc>
              <a:spcAft>
                <a:spcPts val="600"/>
              </a:spcAft>
              <a:buSzPct val="75000"/>
            </a:pPr>
            <a:r>
              <a:rPr lang="el-GR" sz="2000">
                <a:solidFill>
                  <a:srgbClr val="19218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Για τον ιδιωτικό τομέα </a:t>
            </a:r>
            <a:r>
              <a:rPr lang="en-GB" sz="2000">
                <a:solidFill>
                  <a:srgbClr val="19218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635000" lvl="1" indent="-292100">
              <a:lnSpc>
                <a:spcPct val="90000"/>
              </a:lnSpc>
              <a:spcAft>
                <a:spcPct val="5000"/>
              </a:spcAft>
              <a:buSzPct val="75000"/>
              <a:buFont typeface="Verdana" pitchFamily="34" charset="0"/>
              <a:buChar char="‒"/>
            </a:pPr>
            <a:r>
              <a:rPr lang="el-GR">
                <a:latin typeface="Verdana" pitchFamily="34" charset="0"/>
                <a:ea typeface="Verdana" pitchFamily="34" charset="0"/>
                <a:cs typeface="Verdana" pitchFamily="34" charset="0"/>
              </a:rPr>
              <a:t>Αναδεικνύουν ευκαιρίες που σχετίζονται με την αγορά </a:t>
            </a:r>
            <a:endParaRPr lang="en-GB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35000" lvl="1" indent="-292100">
              <a:lnSpc>
                <a:spcPct val="90000"/>
              </a:lnSpc>
              <a:spcAft>
                <a:spcPct val="5000"/>
              </a:spcAft>
              <a:buSzPct val="75000"/>
              <a:buFont typeface="Verdana" pitchFamily="34" charset="0"/>
              <a:buChar char="‒"/>
            </a:pPr>
            <a:r>
              <a:rPr lang="el-GR">
                <a:latin typeface="Verdana" pitchFamily="34" charset="0"/>
                <a:ea typeface="Verdana" pitchFamily="34" charset="0"/>
                <a:cs typeface="Verdana" pitchFamily="34" charset="0"/>
              </a:rPr>
              <a:t>Υποστηρίζουν τη χωροθέτηση επενδύσεων(συμπεριλαμβανομένου του </a:t>
            </a:r>
            <a:r>
              <a:rPr lang="en-GB">
                <a:latin typeface="Verdana" pitchFamily="34" charset="0"/>
                <a:ea typeface="Verdana" pitchFamily="34" charset="0"/>
                <a:cs typeface="Verdana" pitchFamily="34" charset="0"/>
              </a:rPr>
              <a:t>FDI</a:t>
            </a:r>
            <a:r>
              <a:rPr lang="el-GR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n-GB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2" descr="PowerPoint p22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66713" y="890588"/>
            <a:ext cx="8353425" cy="503237"/>
          </a:xfrm>
        </p:spPr>
        <p:txBody>
          <a:bodyPr/>
          <a:lstStyle/>
          <a:p>
            <a:r>
              <a:rPr lang="en-GB" sz="2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Prospects</a:t>
            </a:r>
            <a:endParaRPr lang="en-US" sz="24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38150" y="1535113"/>
            <a:ext cx="8220075" cy="4941887"/>
          </a:xfrm>
        </p:spPr>
        <p:txBody>
          <a:bodyPr/>
          <a:lstStyle/>
          <a:p>
            <a:pPr lvl="1">
              <a:spcAft>
                <a:spcPts val="600"/>
              </a:spcAft>
              <a:buSzPct val="75000"/>
              <a:buFont typeface="Arial" charset="0"/>
              <a:buNone/>
            </a:pPr>
            <a:endParaRPr lang="en-GB" sz="20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Aft>
                <a:spcPts val="600"/>
              </a:spcAft>
              <a:buSzPct val="75000"/>
              <a:buFont typeface="Arial" charset="0"/>
              <a:buNone/>
            </a:pPr>
            <a:endParaRPr lang="en-GB" sz="20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Aft>
                <a:spcPts val="600"/>
              </a:spcAft>
              <a:buSzPct val="75000"/>
              <a:buFont typeface="Arial" charset="0"/>
              <a:buNone/>
            </a:pPr>
            <a:endParaRPr lang="en-GB" sz="20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Aft>
                <a:spcPts val="600"/>
              </a:spcAft>
              <a:buSzPct val="75000"/>
              <a:buFont typeface="Arial" charset="0"/>
              <a:buNone/>
            </a:pPr>
            <a:endParaRPr lang="en-GB" sz="20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Aft>
                <a:spcPts val="600"/>
              </a:spcAft>
              <a:buSzPct val="75000"/>
              <a:buFont typeface="Arial" charset="0"/>
              <a:buNone/>
            </a:pPr>
            <a:endParaRPr lang="en-GB" sz="240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algn="ctr">
              <a:spcAft>
                <a:spcPts val="600"/>
              </a:spcAft>
              <a:buSzPct val="75000"/>
              <a:buFont typeface="Arial" charset="0"/>
              <a:buNone/>
            </a:pPr>
            <a:r>
              <a:rPr lang="en-GB" sz="24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ESPON post 2013 under construction</a:t>
            </a:r>
          </a:p>
          <a:p>
            <a:pPr lvl="1" algn="ctr">
              <a:spcAft>
                <a:spcPts val="600"/>
              </a:spcAft>
              <a:buSzPct val="75000"/>
              <a:buFont typeface="Arial" charset="0"/>
              <a:buNone/>
            </a:pPr>
            <a:r>
              <a:rPr lang="en-GB" sz="24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ESPON </a:t>
            </a:r>
            <a:r>
              <a:rPr lang="el-GR" sz="24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μετά το</a:t>
            </a:r>
            <a:r>
              <a:rPr lang="en-GB" sz="24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2013</a:t>
            </a:r>
            <a:r>
              <a:rPr lang="el-GR" sz="24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υπό κατασκευή  </a:t>
            </a:r>
            <a:endParaRPr lang="en-GB" sz="240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algn="ctr">
              <a:spcAft>
                <a:spcPts val="600"/>
              </a:spcAft>
              <a:buSzPct val="75000"/>
              <a:buFont typeface="Arial" charset="0"/>
              <a:buNone/>
            </a:pPr>
            <a:endParaRPr lang="en-GB" sz="240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2" descr="PowerPoint p22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366713" y="947738"/>
            <a:ext cx="8353425" cy="431800"/>
          </a:xfrm>
        </p:spPr>
        <p:txBody>
          <a:bodyPr/>
          <a:lstStyle/>
          <a:p>
            <a:r>
              <a:rPr lang="el-GR" sz="2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Το </a:t>
            </a:r>
            <a:r>
              <a:rPr lang="en-GB" sz="2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ESPON </a:t>
            </a:r>
            <a:r>
              <a:rPr lang="el-GR" sz="2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μετά το</a:t>
            </a:r>
            <a:r>
              <a:rPr lang="en-GB" sz="2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2013</a:t>
            </a:r>
            <a:endParaRPr lang="en-US" sz="24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28625" y="1714500"/>
            <a:ext cx="8286750" cy="4968875"/>
          </a:xfrm>
        </p:spPr>
        <p:txBody>
          <a:bodyPr/>
          <a:lstStyle/>
          <a:p>
            <a:pPr marL="0" indent="88900">
              <a:spcAft>
                <a:spcPts val="600"/>
              </a:spcAft>
              <a:buFont typeface="Times" pitchFamily="-60" charset="0"/>
              <a:buNone/>
            </a:pPr>
            <a:r>
              <a:rPr lang="en-GB" sz="2000" smtClean="0"/>
              <a:t> </a:t>
            </a:r>
            <a:r>
              <a:rPr lang="el-GR" sz="2000" smtClean="0">
                <a:solidFill>
                  <a:srgbClr val="19218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Πρόοδος προς το </a:t>
            </a:r>
            <a:r>
              <a:rPr lang="en-GB" sz="2000" smtClean="0">
                <a:solidFill>
                  <a:srgbClr val="19218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ESPON </a:t>
            </a:r>
            <a:r>
              <a:rPr lang="el-GR" sz="2000" smtClean="0">
                <a:solidFill>
                  <a:srgbClr val="19218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μετά το </a:t>
            </a:r>
            <a:r>
              <a:rPr lang="en-GB" sz="2000" smtClean="0">
                <a:solidFill>
                  <a:srgbClr val="19218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2013:</a:t>
            </a:r>
            <a:endParaRPr lang="en-GB" sz="20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711200" lvl="1" indent="-266700">
              <a:spcBef>
                <a:spcPct val="0"/>
              </a:spcBef>
              <a:spcAft>
                <a:spcPts val="600"/>
              </a:spcAft>
              <a:buFont typeface="Verdana" pitchFamily="34" charset="0"/>
              <a:buChar char="‒"/>
            </a:pPr>
            <a:r>
              <a:rPr lang="el-GR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Συμπέρασμα Συμβουλίου Υπουργών κατά της διάρκεια της Ουγγρικής Προεδρίας  </a:t>
            </a:r>
            <a:r>
              <a:rPr lang="en-GB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742950" lvl="2" indent="0">
              <a:spcBef>
                <a:spcPct val="0"/>
              </a:spcBef>
              <a:spcAft>
                <a:spcPts val="600"/>
              </a:spcAft>
              <a:buFont typeface="Arial" charset="0"/>
              <a:buNone/>
            </a:pPr>
            <a:r>
              <a:rPr lang="en-GB" sz="1900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“Recognized that the ESPON (European Observation Network for Territorial Development and cohesion) Programme has demonstrated its ability to create useful pan-European territorial knowledge, and thus encourage the ongoing process to prepare the continuation of ESPON post-2013 conducted by Luxembourg..” </a:t>
            </a:r>
          </a:p>
          <a:p>
            <a:pPr marL="742950" lvl="2" indent="0">
              <a:spcBef>
                <a:spcPct val="0"/>
              </a:spcBef>
              <a:spcAft>
                <a:spcPts val="600"/>
              </a:spcAft>
              <a:buFont typeface="Verdana" pitchFamily="34" charset="0"/>
              <a:buChar char="−"/>
            </a:pPr>
            <a:r>
              <a:rPr lang="en-GB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EC draft Regulations </a:t>
            </a:r>
            <a:r>
              <a:rPr lang="el-GR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που δημοσιεύτηκαν στις </a:t>
            </a:r>
            <a:r>
              <a:rPr lang="en-GB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5 </a:t>
            </a:r>
            <a:r>
              <a:rPr lang="el-GR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Οκτωβρίου </a:t>
            </a:r>
            <a:r>
              <a:rPr lang="en-GB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2011</a:t>
            </a:r>
          </a:p>
          <a:p>
            <a:pPr marL="742950" lvl="2" indent="0">
              <a:spcBef>
                <a:spcPct val="0"/>
              </a:spcBef>
              <a:spcAft>
                <a:spcPts val="600"/>
              </a:spcAft>
              <a:buFont typeface="Verdana" pitchFamily="34" charset="0"/>
              <a:buChar char="−"/>
            </a:pPr>
            <a:r>
              <a:rPr lang="el-GR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en-GB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ESPON post 2013</a:t>
            </a:r>
            <a:r>
              <a:rPr lang="el-GR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r>
              <a:rPr lang="en-GB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προβλέπεται στην Ατζέντα της Συνάντησης Υπουργών κατά τη διάρκεια της Πολωνικής Προεδρίας της ΕΕ στις 25 Νοεμβρίου 2011  </a:t>
            </a:r>
            <a:endParaRPr lang="en-GB" sz="20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742950" lvl="2" indent="0">
              <a:spcBef>
                <a:spcPct val="0"/>
              </a:spcBef>
              <a:spcAft>
                <a:spcPts val="600"/>
              </a:spcAft>
              <a:buFont typeface="Arial" charset="0"/>
              <a:buNone/>
            </a:pPr>
            <a:endParaRPr lang="en-GB" sz="20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711200" lvl="1" indent="-266700">
              <a:spcBef>
                <a:spcPct val="0"/>
              </a:spcBef>
              <a:spcAft>
                <a:spcPts val="600"/>
              </a:spcAft>
              <a:buFont typeface="Verdana" pitchFamily="34" charset="0"/>
              <a:buChar char="‒"/>
            </a:pPr>
            <a:endParaRPr lang="en-GB" sz="2000" smtClean="0"/>
          </a:p>
          <a:p>
            <a:pPr marL="711200" lvl="1" indent="-2667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endParaRPr lang="en-GB" sz="2000" smtClean="0"/>
          </a:p>
          <a:p>
            <a:pPr marL="711200" lvl="1" indent="-2667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endParaRPr lang="en-GB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2" descr="PowerPoint p22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Placeholder 2"/>
          <p:cNvSpPr>
            <a:spLocks noGrp="1"/>
          </p:cNvSpPr>
          <p:nvPr/>
        </p:nvSpPr>
        <p:spPr bwMode="auto">
          <a:xfrm>
            <a:off x="457200" y="8382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 defTabSz="457200">
              <a:spcBef>
                <a:spcPct val="20000"/>
              </a:spcBef>
              <a:buFont typeface="Arial" charset="0"/>
              <a:buNone/>
            </a:pPr>
            <a:r>
              <a:rPr lang="el-GR" sz="2400">
                <a:latin typeface="Verdana" pitchFamily="34" charset="0"/>
                <a:ea typeface="ＭＳ Ｐゴシック" pitchFamily="-107" charset="-128"/>
                <a:cs typeface="Arial" charset="0"/>
              </a:rPr>
              <a:t>Για περισσότερες πληροφορίες</a:t>
            </a:r>
            <a:endParaRPr lang="en-US" sz="2400">
              <a:latin typeface="Verdana" pitchFamily="34" charset="0"/>
              <a:ea typeface="ＭＳ Ｐゴシック" pitchFamily="-107" charset="-128"/>
              <a:cs typeface="Arial" charset="0"/>
            </a:endParaRPr>
          </a:p>
        </p:txBody>
      </p:sp>
      <p:sp>
        <p:nvSpPr>
          <p:cNvPr id="3076" name="TextBox 13"/>
          <p:cNvSpPr txBox="1">
            <a:spLocks noChangeArrowheads="1"/>
          </p:cNvSpPr>
          <p:nvPr/>
        </p:nvSpPr>
        <p:spPr bwMode="auto">
          <a:xfrm>
            <a:off x="1331913" y="1773238"/>
            <a:ext cx="6480175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11200" lvl="1" indent="-266700">
              <a:spcAft>
                <a:spcPct val="20000"/>
              </a:spcAft>
              <a:defRPr/>
            </a:pPr>
            <a:endParaRPr lang="en-GB" sz="2000" dirty="0">
              <a:solidFill>
                <a:srgbClr val="0033FF"/>
              </a:solidFill>
              <a:latin typeface="Arial" pitchFamily="34" charset="0"/>
            </a:endParaRPr>
          </a:p>
          <a:p>
            <a:pPr marL="292100" lvl="1" indent="-266700" algn="ctr">
              <a:spcAft>
                <a:spcPct val="20000"/>
              </a:spcAft>
              <a:defRPr/>
            </a:pPr>
            <a:r>
              <a:rPr lang="el-GR" sz="2400" dirty="0">
                <a:latin typeface="Verdana" pitchFamily="34" charset="0"/>
              </a:rPr>
              <a:t> Ευχαριστώ για την προσοχή σας !</a:t>
            </a:r>
            <a:endParaRPr lang="en-GB" sz="2400" dirty="0">
              <a:latin typeface="Verdana" pitchFamily="34" charset="0"/>
            </a:endParaRPr>
          </a:p>
          <a:p>
            <a:pPr marL="292100" lvl="1" indent="-266700" algn="ctr">
              <a:spcAft>
                <a:spcPct val="20000"/>
              </a:spcAft>
              <a:defRPr/>
            </a:pPr>
            <a:endParaRPr lang="en-GB" sz="2000" dirty="0">
              <a:latin typeface="Verdana" pitchFamily="34" charset="0"/>
            </a:endParaRPr>
          </a:p>
          <a:p>
            <a:pPr marL="292100" lvl="1" indent="-266700" algn="ctr">
              <a:spcAft>
                <a:spcPct val="20000"/>
              </a:spcAft>
              <a:defRPr/>
            </a:pPr>
            <a:r>
              <a:rPr lang="el-GR" sz="2400" dirty="0">
                <a:latin typeface="Verdana" pitchFamily="34" charset="0"/>
              </a:rPr>
              <a:t>Για περισσότερες πληροφορίες για τα έργα και για την πρόσβαση στην βάση δεδομένων του </a:t>
            </a:r>
            <a:r>
              <a:rPr lang="en-GB" sz="2400" dirty="0">
                <a:latin typeface="Verdana" pitchFamily="34" charset="0"/>
              </a:rPr>
              <a:t>ESPON </a:t>
            </a:r>
            <a:r>
              <a:rPr lang="el-GR" sz="2400" dirty="0">
                <a:latin typeface="Verdana" pitchFamily="34" charset="0"/>
              </a:rPr>
              <a:t>( </a:t>
            </a:r>
            <a:r>
              <a:rPr lang="en-GB" sz="2400" dirty="0">
                <a:latin typeface="Verdana" pitchFamily="34" charset="0"/>
              </a:rPr>
              <a:t>ESPON Database</a:t>
            </a:r>
            <a:r>
              <a:rPr lang="el-GR" sz="2400" dirty="0">
                <a:latin typeface="Verdana" pitchFamily="34" charset="0"/>
              </a:rPr>
              <a:t> )</a:t>
            </a:r>
            <a:endParaRPr lang="en-GB" sz="2400" dirty="0">
              <a:latin typeface="Verdana" pitchFamily="34" charset="0"/>
            </a:endParaRPr>
          </a:p>
          <a:p>
            <a:pPr marL="292100" lvl="1" indent="-266700" algn="ctr">
              <a:spcAft>
                <a:spcPct val="20000"/>
              </a:spcAft>
              <a:defRPr/>
            </a:pPr>
            <a:endParaRPr lang="en-GB" sz="2400" dirty="0">
              <a:latin typeface="Verdana" pitchFamily="34" charset="0"/>
            </a:endParaRPr>
          </a:p>
          <a:p>
            <a:pPr marL="292100" lvl="1" indent="-266700" algn="ctr">
              <a:spcAft>
                <a:spcPct val="20000"/>
              </a:spcAft>
              <a:defRPr/>
            </a:pPr>
            <a:r>
              <a:rPr lang="el-GR" sz="2400" dirty="0">
                <a:latin typeface="Verdana" pitchFamily="34" charset="0"/>
              </a:rPr>
              <a:t> παρακαλούμε, επισκεφθείτε</a:t>
            </a:r>
            <a:endParaRPr lang="en-GB" sz="2400" dirty="0">
              <a:latin typeface="Verdana" pitchFamily="34" charset="0"/>
            </a:endParaRPr>
          </a:p>
          <a:p>
            <a:pPr marL="292100" lvl="1" indent="-266700" algn="ctr">
              <a:spcAft>
                <a:spcPct val="20000"/>
              </a:spcAft>
              <a:defRPr/>
            </a:pPr>
            <a:r>
              <a:rPr lang="en-GB" sz="2400" dirty="0">
                <a:solidFill>
                  <a:srgbClr val="0033FF"/>
                </a:solidFill>
                <a:latin typeface="Verdana" pitchFamily="34" charset="0"/>
                <a:hlinkClick r:id="rId4"/>
              </a:rPr>
              <a:t>www.espon.eu</a:t>
            </a:r>
            <a:endParaRPr lang="en-GB" sz="2400" dirty="0">
              <a:solidFill>
                <a:srgbClr val="0033FF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2" descr="PowerPoint p22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Placeholder 2"/>
          <p:cNvSpPr>
            <a:spLocks noGrp="1"/>
          </p:cNvSpPr>
          <p:nvPr/>
        </p:nvSpPr>
        <p:spPr bwMode="auto">
          <a:xfrm>
            <a:off x="457200" y="8382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 defTabSz="457200">
              <a:spcBef>
                <a:spcPct val="20000"/>
              </a:spcBef>
              <a:buFont typeface="Arial" charset="0"/>
              <a:buNone/>
            </a:pPr>
            <a:r>
              <a:rPr lang="el-GR" sz="2400">
                <a:latin typeface="Verdana" pitchFamily="34" charset="0"/>
                <a:ea typeface="ＭＳ Ｐゴシック" pitchFamily="-107" charset="-128"/>
                <a:cs typeface="Arial" charset="0"/>
              </a:rPr>
              <a:t>Δομή της Εισήγησης </a:t>
            </a:r>
            <a:endParaRPr lang="en-US" sz="2400">
              <a:latin typeface="Verdana" pitchFamily="34" charset="0"/>
              <a:ea typeface="ＭＳ Ｐゴシック" pitchFamily="-107" charset="-128"/>
              <a:cs typeface="Arial" charset="0"/>
            </a:endParaRPr>
          </a:p>
        </p:txBody>
      </p:sp>
      <p:sp>
        <p:nvSpPr>
          <p:cNvPr id="3076" name="TextBox 13"/>
          <p:cNvSpPr txBox="1">
            <a:spLocks noChangeArrowheads="1"/>
          </p:cNvSpPr>
          <p:nvPr/>
        </p:nvSpPr>
        <p:spPr bwMode="auto">
          <a:xfrm>
            <a:off x="684213" y="1628775"/>
            <a:ext cx="7621587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l-GR" sz="2200">
                <a:solidFill>
                  <a:srgbClr val="002060"/>
                </a:solidFill>
                <a:latin typeface="Verdana" pitchFamily="34" charset="0"/>
              </a:rPr>
              <a:t>Περιεχόμενα</a:t>
            </a:r>
            <a:endParaRPr lang="en-GB" sz="2200">
              <a:solidFill>
                <a:srgbClr val="002060"/>
              </a:solidFill>
              <a:latin typeface="Verdana" pitchFamily="34" charset="0"/>
            </a:endParaRPr>
          </a:p>
          <a:p>
            <a:endParaRPr lang="en-US" sz="2000">
              <a:latin typeface="Verdana" pitchFamily="34" charset="0"/>
            </a:endParaRPr>
          </a:p>
          <a:p>
            <a:pPr lvl="1" indent="-457200">
              <a:spcBef>
                <a:spcPts val="600"/>
              </a:spcBef>
              <a:buFont typeface="Arial" charset="0"/>
              <a:buChar char="•"/>
            </a:pPr>
            <a:endParaRPr lang="en-GB" sz="2000">
              <a:latin typeface="Verdana" pitchFamily="34" charset="0"/>
            </a:endParaRPr>
          </a:p>
          <a:p>
            <a:pPr lvl="1" indent="-457200">
              <a:spcBef>
                <a:spcPts val="600"/>
              </a:spcBef>
              <a:buFont typeface="Arial" charset="0"/>
              <a:buChar char="•"/>
            </a:pPr>
            <a:r>
              <a:rPr lang="el-GR" sz="2000">
                <a:latin typeface="Verdana" pitchFamily="34" charset="0"/>
              </a:rPr>
              <a:t>Αποστολή και  Αποτελέσματα του Προγράμματος  </a:t>
            </a:r>
            <a:r>
              <a:rPr lang="en-GB" sz="2000">
                <a:latin typeface="Verdana" pitchFamily="34" charset="0"/>
              </a:rPr>
              <a:t>ESPON 2013 </a:t>
            </a:r>
            <a:r>
              <a:rPr lang="el-GR" sz="2000">
                <a:latin typeface="Verdana" pitchFamily="34" charset="0"/>
              </a:rPr>
              <a:t> </a:t>
            </a:r>
            <a:endParaRPr lang="en-GB" sz="2000">
              <a:latin typeface="Verdana" pitchFamily="34" charset="0"/>
            </a:endParaRPr>
          </a:p>
          <a:p>
            <a:pPr lvl="1" indent="-457200">
              <a:spcBef>
                <a:spcPts val="600"/>
              </a:spcBef>
              <a:buFont typeface="Arial" charset="0"/>
              <a:buChar char="•"/>
            </a:pPr>
            <a:r>
              <a:rPr lang="el-GR" sz="2000">
                <a:latin typeface="Verdana" pitchFamily="34" charset="0"/>
              </a:rPr>
              <a:t>Ευρωπαϊκό χωρικό πλαίσιο και δυναμική  </a:t>
            </a:r>
            <a:endParaRPr lang="en-GB" sz="2000">
              <a:latin typeface="Verdana" pitchFamily="34" charset="0"/>
            </a:endParaRPr>
          </a:p>
          <a:p>
            <a:pPr lvl="1" indent="-457200">
              <a:spcBef>
                <a:spcPts val="600"/>
              </a:spcBef>
              <a:buFont typeface="Arial" charset="0"/>
              <a:buChar char="•"/>
            </a:pPr>
            <a:r>
              <a:rPr lang="el-GR" sz="2000">
                <a:latin typeface="Verdana" pitchFamily="34" charset="0"/>
              </a:rPr>
              <a:t>Ευρωπαϊκή πολιτική νοοτροπία για την «</a:t>
            </a:r>
            <a:r>
              <a:rPr lang="en-GB" sz="2000">
                <a:latin typeface="Verdana" pitchFamily="34" charset="0"/>
              </a:rPr>
              <a:t>Place-based</a:t>
            </a:r>
            <a:r>
              <a:rPr lang="el-GR" sz="2000">
                <a:latin typeface="Verdana" pitchFamily="34" charset="0"/>
              </a:rPr>
              <a:t>»</a:t>
            </a:r>
            <a:r>
              <a:rPr lang="en-GB" sz="2000">
                <a:latin typeface="Verdana" pitchFamily="34" charset="0"/>
              </a:rPr>
              <a:t> </a:t>
            </a:r>
            <a:r>
              <a:rPr lang="el-GR" sz="2000">
                <a:latin typeface="Verdana" pitchFamily="34" charset="0"/>
              </a:rPr>
              <a:t>πολιτική</a:t>
            </a:r>
            <a:r>
              <a:rPr lang="en-GB" sz="2000">
                <a:latin typeface="Verdana" pitchFamily="34" charset="0"/>
              </a:rPr>
              <a:t> </a:t>
            </a:r>
          </a:p>
          <a:p>
            <a:pPr lvl="1" indent="-457200">
              <a:spcBef>
                <a:spcPts val="600"/>
              </a:spcBef>
              <a:buFont typeface="Arial" charset="0"/>
              <a:buChar char="•"/>
            </a:pPr>
            <a:r>
              <a:rPr lang="el-GR" sz="2000">
                <a:latin typeface="Verdana" pitchFamily="34" charset="0"/>
              </a:rPr>
              <a:t>Υποστήριξη από τη χωρική τεκμηρίωση και χρήση του  </a:t>
            </a:r>
            <a:r>
              <a:rPr lang="en-GB" sz="2000">
                <a:latin typeface="Verdana" pitchFamily="34" charset="0"/>
              </a:rPr>
              <a:t>ESPON </a:t>
            </a:r>
          </a:p>
          <a:p>
            <a:pPr lvl="1" indent="-457200">
              <a:spcBef>
                <a:spcPts val="600"/>
              </a:spcBef>
              <a:buFont typeface="Arial" charset="0"/>
              <a:buChar char="•"/>
            </a:pPr>
            <a:r>
              <a:rPr lang="en-GB" sz="2000">
                <a:latin typeface="Verdana" pitchFamily="34" charset="0"/>
              </a:rPr>
              <a:t>ESPON </a:t>
            </a:r>
            <a:r>
              <a:rPr lang="el-GR" sz="2000">
                <a:latin typeface="Verdana" pitchFamily="34" charset="0"/>
              </a:rPr>
              <a:t>μετά το</a:t>
            </a:r>
            <a:r>
              <a:rPr lang="en-GB" sz="2000">
                <a:latin typeface="Verdana" pitchFamily="34" charset="0"/>
              </a:rPr>
              <a:t> 2013</a:t>
            </a:r>
            <a:r>
              <a:rPr lang="el-GR" sz="2000">
                <a:latin typeface="Verdana" pitchFamily="34" charset="0"/>
              </a:rPr>
              <a:t> </a:t>
            </a:r>
            <a:r>
              <a:rPr lang="en-GB" sz="2000">
                <a:latin typeface="Verdana" pitchFamily="34" charset="0"/>
              </a:rPr>
              <a:t>?</a:t>
            </a:r>
          </a:p>
          <a:p>
            <a:pPr lvl="1" indent="-457200">
              <a:buFont typeface="Arial" charset="0"/>
              <a:buChar char="•"/>
            </a:pPr>
            <a:endParaRPr lang="en-GB"/>
          </a:p>
          <a:p>
            <a:pPr lvl="1" indent="-457200">
              <a:buFont typeface="Arial" charset="0"/>
              <a:buChar char="•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2" descr="PowerPoint p22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Placeholder 2"/>
          <p:cNvSpPr>
            <a:spLocks noGrp="1"/>
          </p:cNvSpPr>
          <p:nvPr/>
        </p:nvSpPr>
        <p:spPr bwMode="auto">
          <a:xfrm>
            <a:off x="457200" y="8382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 defTabSz="457200">
              <a:spcBef>
                <a:spcPct val="20000"/>
              </a:spcBef>
              <a:buFont typeface="Arial" charset="0"/>
              <a:buNone/>
            </a:pPr>
            <a:r>
              <a:rPr lang="el-GR" sz="2400">
                <a:latin typeface="Verdana" pitchFamily="34" charset="0"/>
              </a:rPr>
              <a:t>Το Πρόγραμμα  </a:t>
            </a:r>
            <a:r>
              <a:rPr lang="en-GB" sz="2400">
                <a:latin typeface="Verdana" pitchFamily="34" charset="0"/>
              </a:rPr>
              <a:t>ESPON 2013 </a:t>
            </a:r>
            <a:r>
              <a:rPr lang="el-GR" sz="2400">
                <a:latin typeface="Verdana" pitchFamily="34" charset="0"/>
              </a:rPr>
              <a:t> </a:t>
            </a:r>
            <a:endParaRPr lang="en-US" sz="2400">
              <a:latin typeface="Verdana" pitchFamily="34" charset="0"/>
            </a:endParaRPr>
          </a:p>
        </p:txBody>
      </p:sp>
      <p:sp>
        <p:nvSpPr>
          <p:cNvPr id="4100" name="TextBox 13"/>
          <p:cNvSpPr txBox="1">
            <a:spLocks noChangeArrowheads="1"/>
          </p:cNvSpPr>
          <p:nvPr/>
        </p:nvSpPr>
        <p:spPr bwMode="auto">
          <a:xfrm>
            <a:off x="395288" y="1412875"/>
            <a:ext cx="8305800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87388" lvl="1" indent="-230188">
              <a:spcAft>
                <a:spcPct val="5000"/>
              </a:spcAft>
              <a:buSzPct val="75000"/>
              <a:buFont typeface="Verdana" pitchFamily="34" charset="0"/>
              <a:buNone/>
            </a:pPr>
            <a:r>
              <a:rPr lang="el-GR" sz="2000">
                <a:solidFill>
                  <a:srgbClr val="192185"/>
                </a:solidFill>
                <a:latin typeface="Verdana" pitchFamily="34" charset="0"/>
              </a:rPr>
              <a:t>Ο ρόλος του στα Διαρθρωτικά Ταμεία </a:t>
            </a:r>
            <a:r>
              <a:rPr lang="en-GB" sz="2000">
                <a:solidFill>
                  <a:srgbClr val="192185"/>
                </a:solidFill>
                <a:latin typeface="Verdana" pitchFamily="34" charset="0"/>
              </a:rPr>
              <a:t>2007-2013:</a:t>
            </a:r>
            <a:endParaRPr lang="el-GR" sz="2000">
              <a:solidFill>
                <a:srgbClr val="192185"/>
              </a:solidFill>
              <a:latin typeface="Verdana" pitchFamily="34" charset="0"/>
            </a:endParaRPr>
          </a:p>
          <a:p>
            <a:pPr marL="687388" lvl="1" indent="-230188">
              <a:spcAft>
                <a:spcPct val="5000"/>
              </a:spcAft>
              <a:buSzPct val="75000"/>
              <a:buFont typeface="Verdana" pitchFamily="34" charset="0"/>
              <a:buNone/>
            </a:pPr>
            <a:r>
              <a:rPr lang="el-GR" sz="2000">
                <a:latin typeface="Verdana" pitchFamily="34" charset="0"/>
              </a:rPr>
              <a:t>   Η υποστήριξη της Πολιτικής Συνοχής της ΕΕ με πανευρωπαϊκά συγκρίσιμα δεδομένα και τεκμηρίωση σχετικά με τις χωρικές/εδαφικές δομές, τάσεις, προοπτικές και πολιτικές επιπτώσεις, με έμφαση στις Ευρωπαϊκές Περιφέρειες και Πόλεις και στην ανάδειξη και αξιοποίηση του εδαφικού κεφαλαίου, του δυναμικού και των γενικότερων προκλήσεων.  </a:t>
            </a:r>
            <a:endParaRPr lang="en-GB" sz="2000">
              <a:latin typeface="Verdana" pitchFamily="34" charset="0"/>
            </a:endParaRPr>
          </a:p>
          <a:p>
            <a:pPr marL="687388" lvl="1" indent="-230188">
              <a:spcAft>
                <a:spcPct val="5000"/>
              </a:spcAft>
              <a:buSzPct val="75000"/>
              <a:buFont typeface="Verdana" pitchFamily="34" charset="0"/>
              <a:buNone/>
            </a:pPr>
            <a:r>
              <a:rPr lang="el-GR" sz="2000">
                <a:solidFill>
                  <a:srgbClr val="192185"/>
                </a:solidFill>
                <a:latin typeface="Verdana" pitchFamily="34" charset="0"/>
              </a:rPr>
              <a:t>Προυπολογισμός</a:t>
            </a:r>
            <a:r>
              <a:rPr lang="en-GB" sz="2000">
                <a:solidFill>
                  <a:srgbClr val="192185"/>
                </a:solidFill>
                <a:latin typeface="Verdana" pitchFamily="34" charset="0"/>
              </a:rPr>
              <a:t> 2007-13:</a:t>
            </a:r>
          </a:p>
          <a:p>
            <a:pPr marL="687388" lvl="1" indent="-230188">
              <a:spcAft>
                <a:spcPts val="600"/>
              </a:spcAft>
              <a:buSzPct val="75000"/>
              <a:buFont typeface="Verdana" pitchFamily="34" charset="0"/>
              <a:buChar char="–"/>
            </a:pPr>
            <a:r>
              <a:rPr lang="en-GB" sz="2000">
                <a:latin typeface="Verdana" pitchFamily="34" charset="0"/>
              </a:rPr>
              <a:t>47 mill Euro (ERDF 34 mill. Euro, plus 13 mill. Euro from 31 countries) </a:t>
            </a:r>
          </a:p>
          <a:p>
            <a:pPr marL="687388" lvl="1" indent="-230188">
              <a:spcAft>
                <a:spcPct val="5000"/>
              </a:spcAft>
              <a:buSzPct val="75000"/>
              <a:buFont typeface="Verdana" pitchFamily="34" charset="0"/>
              <a:buNone/>
            </a:pPr>
            <a:r>
              <a:rPr lang="el-GR" sz="2000">
                <a:solidFill>
                  <a:srgbClr val="192185"/>
                </a:solidFill>
                <a:latin typeface="Verdana" pitchFamily="34" charset="0"/>
              </a:rPr>
              <a:t>Προτεραιότητες του Προγράμματος</a:t>
            </a:r>
            <a:r>
              <a:rPr lang="en-GB" sz="2000">
                <a:solidFill>
                  <a:srgbClr val="192185"/>
                </a:solidFill>
                <a:latin typeface="Verdana" pitchFamily="34" charset="0"/>
              </a:rPr>
              <a:t>:</a:t>
            </a:r>
          </a:p>
          <a:p>
            <a:pPr marL="687388" lvl="1" indent="-230188">
              <a:spcAft>
                <a:spcPct val="5000"/>
              </a:spcAft>
              <a:buSzPct val="75000"/>
              <a:buFont typeface="Verdana" pitchFamily="34" charset="0"/>
              <a:buChar char="–"/>
            </a:pPr>
            <a:r>
              <a:rPr lang="en-GB" sz="2000">
                <a:latin typeface="Verdana" pitchFamily="34" charset="0"/>
              </a:rPr>
              <a:t>P 1: </a:t>
            </a:r>
            <a:r>
              <a:rPr lang="el-GR" sz="2000">
                <a:latin typeface="Verdana" pitchFamily="34" charset="0"/>
              </a:rPr>
              <a:t>Εφαρμοσμένη Έρευνα</a:t>
            </a:r>
            <a:r>
              <a:rPr lang="en-GB" sz="2000">
                <a:latin typeface="Verdana" pitchFamily="34" charset="0"/>
              </a:rPr>
              <a:t> </a:t>
            </a:r>
          </a:p>
          <a:p>
            <a:pPr marL="687388" lvl="1" indent="-230188">
              <a:spcAft>
                <a:spcPct val="5000"/>
              </a:spcAft>
              <a:buSzPct val="75000"/>
              <a:buFont typeface="Verdana" pitchFamily="34" charset="0"/>
              <a:buChar char="–"/>
            </a:pPr>
            <a:r>
              <a:rPr lang="en-GB" sz="2000">
                <a:latin typeface="Verdana" pitchFamily="34" charset="0"/>
              </a:rPr>
              <a:t>P 2: </a:t>
            </a:r>
            <a:r>
              <a:rPr lang="el-GR" sz="2000">
                <a:latin typeface="Verdana" pitchFamily="34" charset="0"/>
              </a:rPr>
              <a:t>Στοχευμένη Ανάλυση βασισμένη στα ενδιαφέροντα των εμπλεκομένων φορέων (</a:t>
            </a:r>
            <a:r>
              <a:rPr lang="en-US" sz="2000">
                <a:latin typeface="Verdana" pitchFamily="34" charset="0"/>
              </a:rPr>
              <a:t>stakeholders)</a:t>
            </a:r>
            <a:r>
              <a:rPr lang="el-GR" sz="2000">
                <a:latin typeface="Verdana" pitchFamily="34" charset="0"/>
              </a:rPr>
              <a:t> </a:t>
            </a:r>
            <a:endParaRPr lang="en-GB" sz="2000">
              <a:latin typeface="Verdana" pitchFamily="34" charset="0"/>
            </a:endParaRPr>
          </a:p>
          <a:p>
            <a:pPr marL="687388" lvl="1" indent="-230188">
              <a:spcAft>
                <a:spcPct val="5000"/>
              </a:spcAft>
              <a:buSzPct val="75000"/>
              <a:buFont typeface="Verdana" pitchFamily="34" charset="0"/>
              <a:buChar char="–"/>
            </a:pPr>
            <a:r>
              <a:rPr lang="en-GB" sz="2000">
                <a:latin typeface="Verdana" pitchFamily="34" charset="0"/>
              </a:rPr>
              <a:t>P 3: </a:t>
            </a:r>
            <a:r>
              <a:rPr lang="el-GR" sz="2000">
                <a:latin typeface="Verdana" pitchFamily="34" charset="0"/>
              </a:rPr>
              <a:t>Επιστημονική Πλατφόρμα και Εργαλεία  </a:t>
            </a:r>
            <a:endParaRPr lang="en-GB" sz="2000">
              <a:latin typeface="Verdana" pitchFamily="34" charset="0"/>
            </a:endParaRPr>
          </a:p>
          <a:p>
            <a:pPr marL="687388" lvl="1" indent="-230188">
              <a:spcAft>
                <a:spcPct val="5000"/>
              </a:spcAft>
              <a:buSzPct val="75000"/>
              <a:buFont typeface="Verdana" pitchFamily="34" charset="0"/>
              <a:buChar char="–"/>
            </a:pPr>
            <a:r>
              <a:rPr lang="en-GB" sz="2000">
                <a:latin typeface="Verdana" pitchFamily="34" charset="0"/>
              </a:rPr>
              <a:t>P 4: </a:t>
            </a:r>
            <a:r>
              <a:rPr lang="el-GR" sz="2000">
                <a:latin typeface="Verdana" pitchFamily="34" charset="0"/>
              </a:rPr>
              <a:t>Κεφαλαιοποίηση </a:t>
            </a:r>
            <a:endParaRPr lang="en-GB" sz="2000">
              <a:latin typeface="Verdana" pitchFamily="34" charset="0"/>
            </a:endParaRPr>
          </a:p>
          <a:p>
            <a:pPr marL="687388" lvl="1" indent="-230188"/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2" descr="PowerPoint p22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652463" y="900113"/>
            <a:ext cx="7739062" cy="482600"/>
          </a:xfrm>
        </p:spPr>
        <p:txBody>
          <a:bodyPr/>
          <a:lstStyle/>
          <a:p>
            <a:r>
              <a:rPr lang="el-GR" sz="2400" smtClean="0">
                <a:latin typeface="Tahoma" pitchFamily="34" charset="0"/>
              </a:rPr>
              <a:t>Θέματα της Εφαρμοσμένης Έρευνας του </a:t>
            </a:r>
            <a:r>
              <a:rPr lang="en-US" sz="2400" smtClean="0">
                <a:latin typeface="Tahoma" pitchFamily="34" charset="0"/>
              </a:rPr>
              <a:t>ESPON </a:t>
            </a:r>
            <a:r>
              <a:rPr lang="el-GR" sz="2400" smtClean="0">
                <a:latin typeface="Tahoma" pitchFamily="34" charset="0"/>
              </a:rPr>
              <a:t> </a:t>
            </a:r>
            <a:endParaRPr lang="en-US" sz="2400" smtClean="0">
              <a:latin typeface="Tahoma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95288" y="1557338"/>
          <a:ext cx="8352930" cy="4968661"/>
        </p:xfrm>
        <a:graphic>
          <a:graphicData uri="http://schemas.openxmlformats.org/drawingml/2006/table">
            <a:tbl>
              <a:tblPr/>
              <a:tblGrid>
                <a:gridCol w="1939572"/>
                <a:gridCol w="2307731"/>
                <a:gridCol w="2186009"/>
                <a:gridCol w="1919618"/>
              </a:tblGrid>
              <a:tr h="9355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Territorial Impact Assessment</a:t>
                      </a:r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Urban Agglomerations</a:t>
                      </a:r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Climate Change</a:t>
                      </a: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Rural Areas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Growth poles</a:t>
                      </a:r>
                      <a:endParaRPr lang="en-US" sz="11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Migratory Flows</a:t>
                      </a:r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EU Directives</a:t>
                      </a:r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Attractiveness</a:t>
                      </a:r>
                      <a:endParaRPr lang="en-US" sz="11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11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Green Economy</a:t>
                      </a:r>
                      <a:endParaRPr lang="en-US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Demography</a:t>
                      </a:r>
                      <a:endParaRPr lang="en-US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Specific Types of Territories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Regions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Innovation</a:t>
                      </a:r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Territorial cooperation</a:t>
                      </a:r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Accessibility</a:t>
                      </a:r>
                      <a:endParaRPr lang="en-US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Continental flows</a:t>
                      </a:r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Services of General Interest</a:t>
                      </a:r>
                      <a:endParaRPr lang="en-US" sz="14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Cities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Land use</a:t>
                      </a:r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European Seas</a:t>
                      </a:r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Economy</a:t>
                      </a:r>
                      <a:endParaRPr lang="en-US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Governance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Energy</a:t>
                      </a:r>
                      <a:endParaRPr lang="en-US" sz="18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Territorial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Scenarios</a:t>
                      </a:r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1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7" rIns="92075" bIns="46037" anchor="ctr">
            <a:spAutoFit/>
          </a:bodyPr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2" descr="PowerPoint p22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652463" y="900113"/>
            <a:ext cx="7739062" cy="728662"/>
          </a:xfrm>
        </p:spPr>
        <p:txBody>
          <a:bodyPr/>
          <a:lstStyle/>
          <a:p>
            <a:r>
              <a:rPr lang="el-GR" sz="2400" smtClean="0">
                <a:latin typeface="Tahoma" pitchFamily="34" charset="0"/>
              </a:rPr>
              <a:t>Θέματα της στοχευμένης ανάλυσης </a:t>
            </a:r>
            <a:br>
              <a:rPr lang="el-GR" sz="2400" smtClean="0">
                <a:latin typeface="Tahoma" pitchFamily="34" charset="0"/>
              </a:rPr>
            </a:br>
            <a:r>
              <a:rPr lang="el-GR" sz="2400" smtClean="0">
                <a:latin typeface="Tahoma" pitchFamily="34" charset="0"/>
              </a:rPr>
              <a:t>και των εργαλείων του </a:t>
            </a:r>
            <a:r>
              <a:rPr lang="en-US" sz="2400" smtClean="0">
                <a:latin typeface="Tahoma" pitchFamily="34" charset="0"/>
              </a:rPr>
              <a:t>ESPON </a:t>
            </a:r>
            <a:r>
              <a:rPr lang="el-GR" sz="2400" smtClean="0">
                <a:latin typeface="Tahoma" pitchFamily="34" charset="0"/>
              </a:rPr>
              <a:t> </a:t>
            </a:r>
            <a:endParaRPr lang="en-US" sz="2400" smtClean="0">
              <a:latin typeface="Tahoma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95288" y="1628775"/>
          <a:ext cx="8352930" cy="5032085"/>
        </p:xfrm>
        <a:graphic>
          <a:graphicData uri="http://schemas.openxmlformats.org/drawingml/2006/table">
            <a:tbl>
              <a:tblPr/>
              <a:tblGrid>
                <a:gridCol w="1939572"/>
                <a:gridCol w="2307731"/>
                <a:gridCol w="2186009"/>
                <a:gridCol w="1919618"/>
              </a:tblGrid>
              <a:tr h="9355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Agglomeration Economies</a:t>
                      </a:r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Territorial Diversity</a:t>
                      </a:r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9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Cross-border Polycentric Metropolitan areas</a:t>
                      </a:r>
                      <a:endParaRPr lang="en-US" sz="190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Potentials of Rural </a:t>
                      </a:r>
                      <a:r>
                        <a:rPr lang="en-GB" sz="18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Areas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Transnational Support Methods </a:t>
                      </a:r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Participatory TIA</a:t>
                      </a:r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Territorial Performance Monitoring</a:t>
                      </a:r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35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Cross-border spatial development strategies</a:t>
                      </a:r>
                      <a:endParaRPr lang="en-US" sz="1350" baseline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11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Integrated</a:t>
                      </a:r>
                      <a:r>
                        <a:rPr lang="en-GB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Regional Strategies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Spreading Transnational Results </a:t>
                      </a:r>
                      <a:endParaRPr lang="en-US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Rural Migration and Gender Balances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Regional R&amp;D</a:t>
                      </a:r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Airports as drivers</a:t>
                      </a:r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Smart Institutions for Territorial development</a:t>
                      </a:r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Metropolitan Cooperation</a:t>
                      </a:r>
                      <a:endParaRPr lang="en-US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Success Factors in Convergence Regions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Growth Poles in South-East Europe</a:t>
                      </a:r>
                      <a:endParaRPr lang="en-US" sz="14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Database</a:t>
                      </a:r>
                      <a:endParaRPr lang="en-US" sz="2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Mapping tools</a:t>
                      </a:r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Territorial Typologies</a:t>
                      </a:r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Landscapes</a:t>
                      </a:r>
                      <a:endParaRPr lang="en-US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Territorial Indicators and Monitoring</a:t>
                      </a:r>
                      <a:endParaRPr lang="en-US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Islands</a:t>
                      </a:r>
                      <a:endParaRPr lang="en-US" sz="18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Spatial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Scenarios</a:t>
                      </a:r>
                      <a:endParaRPr lang="en-US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1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7" rIns="92075" bIns="46037" anchor="ctr">
            <a:spAutoFit/>
          </a:bodyPr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2" descr="PowerPoint p22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 Placeholder 2"/>
          <p:cNvSpPr>
            <a:spLocks noGrp="1"/>
          </p:cNvSpPr>
          <p:nvPr/>
        </p:nvSpPr>
        <p:spPr bwMode="auto">
          <a:xfrm>
            <a:off x="457200" y="8382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 defTabSz="457200">
              <a:spcBef>
                <a:spcPct val="20000"/>
              </a:spcBef>
              <a:buFont typeface="Arial" charset="0"/>
              <a:buNone/>
            </a:pPr>
            <a:r>
              <a:rPr lang="el-GR" sz="2400">
                <a:latin typeface="Verdana" pitchFamily="34" charset="0"/>
              </a:rPr>
              <a:t>Αποτελέσματα του Προγράμματος</a:t>
            </a:r>
            <a:endParaRPr lang="en-US" sz="2400">
              <a:latin typeface="Verdana" pitchFamily="34" charset="0"/>
            </a:endParaRPr>
          </a:p>
        </p:txBody>
      </p:sp>
      <p:sp>
        <p:nvSpPr>
          <p:cNvPr id="7172" name="TextBox 13"/>
          <p:cNvSpPr txBox="1">
            <a:spLocks noChangeArrowheads="1"/>
          </p:cNvSpPr>
          <p:nvPr/>
        </p:nvSpPr>
        <p:spPr bwMode="auto">
          <a:xfrm>
            <a:off x="323850" y="1557338"/>
            <a:ext cx="8486775" cy="530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88900" algn="ctr">
              <a:spcAft>
                <a:spcPts val="1200"/>
              </a:spcAft>
              <a:buFont typeface="Times" pitchFamily="-60" charset="0"/>
              <a:buNone/>
            </a:pPr>
            <a:r>
              <a:rPr lang="en-GB" sz="2200">
                <a:solidFill>
                  <a:srgbClr val="192185"/>
                </a:solidFill>
                <a:latin typeface="Verdana" pitchFamily="34" charset="0"/>
              </a:rPr>
              <a:t>64-65 </a:t>
            </a:r>
            <a:r>
              <a:rPr lang="el-GR" sz="2200">
                <a:solidFill>
                  <a:srgbClr val="192185"/>
                </a:solidFill>
                <a:latin typeface="Verdana" pitchFamily="34" charset="0"/>
              </a:rPr>
              <a:t>μεγαλύτερα έργα αναμένονται στην περίοδο  </a:t>
            </a:r>
            <a:r>
              <a:rPr lang="en-GB" sz="2200">
                <a:solidFill>
                  <a:srgbClr val="192185"/>
                </a:solidFill>
                <a:latin typeface="Verdana" pitchFamily="34" charset="0"/>
              </a:rPr>
              <a:t> </a:t>
            </a:r>
            <a:r>
              <a:rPr lang="el-GR" sz="2200">
                <a:solidFill>
                  <a:srgbClr val="192185"/>
                </a:solidFill>
                <a:latin typeface="Verdana" pitchFamily="34" charset="0"/>
              </a:rPr>
              <a:t>   </a:t>
            </a:r>
            <a:r>
              <a:rPr lang="en-GB" sz="2200">
                <a:solidFill>
                  <a:srgbClr val="192185"/>
                </a:solidFill>
                <a:latin typeface="Verdana" pitchFamily="34" charset="0"/>
              </a:rPr>
              <a:t>2007-2013</a:t>
            </a:r>
            <a:r>
              <a:rPr lang="en-GB" sz="2000">
                <a:solidFill>
                  <a:srgbClr val="192185"/>
                </a:solidFill>
                <a:latin typeface="Verdana" pitchFamily="34" charset="0"/>
              </a:rPr>
              <a:t>: </a:t>
            </a:r>
          </a:p>
          <a:p>
            <a:pPr marL="711200" lvl="1" indent="-266700">
              <a:spcAft>
                <a:spcPts val="600"/>
              </a:spcAft>
              <a:buFontTx/>
              <a:buChar char="•"/>
            </a:pPr>
            <a:r>
              <a:rPr lang="en-GB" sz="2000">
                <a:latin typeface="Verdana" pitchFamily="34" charset="0"/>
              </a:rPr>
              <a:t>25 </a:t>
            </a:r>
            <a:r>
              <a:rPr lang="el-GR" sz="2000">
                <a:latin typeface="Verdana" pitchFamily="34" charset="0"/>
              </a:rPr>
              <a:t> Έργα Εφαρμοσμένης Έρευνας </a:t>
            </a:r>
            <a:endParaRPr lang="en-GB" sz="2000">
              <a:latin typeface="Verdana" pitchFamily="34" charset="0"/>
            </a:endParaRPr>
          </a:p>
          <a:p>
            <a:pPr marL="1143000" lvl="2" indent="-228600">
              <a:spcAft>
                <a:spcPts val="600"/>
              </a:spcAft>
              <a:buFont typeface="Verdana" pitchFamily="34" charset="0"/>
              <a:buChar char="−"/>
            </a:pPr>
            <a:r>
              <a:rPr lang="en-GB" sz="2000">
                <a:latin typeface="Verdana" pitchFamily="34" charset="0"/>
              </a:rPr>
              <a:t>21 </a:t>
            </a:r>
            <a:r>
              <a:rPr lang="el-GR" sz="2000">
                <a:latin typeface="Verdana" pitchFamily="34" charset="0"/>
              </a:rPr>
              <a:t>έργα σε εξέλιξη</a:t>
            </a:r>
            <a:r>
              <a:rPr lang="en-GB" sz="2000">
                <a:latin typeface="Verdana" pitchFamily="34" charset="0"/>
              </a:rPr>
              <a:t>, </a:t>
            </a:r>
            <a:r>
              <a:rPr lang="el-GR" sz="2000">
                <a:latin typeface="Verdana" pitchFamily="34" charset="0"/>
              </a:rPr>
              <a:t>σε τελική ή αρχική φάση  </a:t>
            </a:r>
            <a:endParaRPr lang="en-GB" sz="2000">
              <a:latin typeface="Verdana" pitchFamily="34" charset="0"/>
            </a:endParaRPr>
          </a:p>
          <a:p>
            <a:pPr marL="711200" lvl="1" indent="-266700">
              <a:spcAft>
                <a:spcPts val="600"/>
              </a:spcAft>
              <a:buFontTx/>
              <a:buChar char="•"/>
            </a:pPr>
            <a:r>
              <a:rPr lang="en-GB" sz="2000">
                <a:latin typeface="Verdana" pitchFamily="34" charset="0"/>
              </a:rPr>
              <a:t>23 </a:t>
            </a:r>
            <a:r>
              <a:rPr lang="el-GR" sz="2000">
                <a:latin typeface="Verdana" pitchFamily="34" charset="0"/>
              </a:rPr>
              <a:t> Στοχευμένης Ανάλυσης</a:t>
            </a:r>
            <a:r>
              <a:rPr lang="en-GB" sz="2000">
                <a:latin typeface="Verdana" pitchFamily="34" charset="0"/>
              </a:rPr>
              <a:t> (</a:t>
            </a:r>
            <a:r>
              <a:rPr lang="el-GR" sz="2000">
                <a:latin typeface="Verdana" pitchFamily="34" charset="0"/>
              </a:rPr>
              <a:t> που ορίζονται με βάση τη ζήτηση από τους ενδιαφερόμενους φορείς</a:t>
            </a:r>
            <a:r>
              <a:rPr lang="en-GB" sz="2000">
                <a:latin typeface="Verdana" pitchFamily="34" charset="0"/>
              </a:rPr>
              <a:t>): </a:t>
            </a:r>
          </a:p>
          <a:p>
            <a:pPr marL="1143000" lvl="2" indent="-228600">
              <a:spcAft>
                <a:spcPts val="600"/>
              </a:spcAft>
              <a:buFont typeface="Verdana" pitchFamily="34" charset="0"/>
              <a:buChar char="−"/>
            </a:pPr>
            <a:r>
              <a:rPr lang="en-GB" sz="2000">
                <a:latin typeface="Verdana" pitchFamily="34" charset="0"/>
              </a:rPr>
              <a:t>18 </a:t>
            </a:r>
            <a:r>
              <a:rPr lang="el-GR" sz="2000">
                <a:latin typeface="Verdana" pitchFamily="34" charset="0"/>
              </a:rPr>
              <a:t>σε εξέλιξη ή σε ολοκλήρωση </a:t>
            </a:r>
            <a:r>
              <a:rPr lang="en-GB" sz="2000">
                <a:latin typeface="Verdana" pitchFamily="34" charset="0"/>
              </a:rPr>
              <a:t> </a:t>
            </a:r>
            <a:r>
              <a:rPr lang="el-GR" sz="2000">
                <a:latin typeface="Verdana" pitchFamily="34" charset="0"/>
              </a:rPr>
              <a:t> </a:t>
            </a:r>
            <a:endParaRPr lang="en-GB" sz="2000">
              <a:latin typeface="Verdana" pitchFamily="34" charset="0"/>
            </a:endParaRPr>
          </a:p>
          <a:p>
            <a:pPr marL="711200" lvl="1" indent="-266700">
              <a:spcAft>
                <a:spcPts val="600"/>
              </a:spcAft>
              <a:buFontTx/>
              <a:buChar char="•"/>
            </a:pPr>
            <a:r>
              <a:rPr lang="en-GB" sz="2000">
                <a:latin typeface="Verdana" pitchFamily="34" charset="0"/>
              </a:rPr>
              <a:t>10 </a:t>
            </a:r>
            <a:r>
              <a:rPr lang="el-GR" sz="2000">
                <a:latin typeface="Verdana" pitchFamily="34" charset="0"/>
              </a:rPr>
              <a:t>μεγάλα έργα στην προτεραιότητα «Επιστημονική Πλατφόρμα και Εργαλεία»</a:t>
            </a:r>
            <a:r>
              <a:rPr lang="en-GB" sz="2000">
                <a:latin typeface="Verdana" pitchFamily="34" charset="0"/>
              </a:rPr>
              <a:t>:</a:t>
            </a:r>
          </a:p>
          <a:p>
            <a:pPr marL="1143000" lvl="2" indent="-228600">
              <a:spcAft>
                <a:spcPts val="600"/>
              </a:spcAft>
              <a:buFont typeface="Verdana" pitchFamily="34" charset="0"/>
              <a:buChar char="−"/>
            </a:pPr>
            <a:r>
              <a:rPr lang="en-GB" sz="2000">
                <a:latin typeface="Verdana" pitchFamily="34" charset="0"/>
              </a:rPr>
              <a:t>4 </a:t>
            </a:r>
            <a:r>
              <a:rPr lang="el-GR" sz="2000">
                <a:latin typeface="Verdana" pitchFamily="34" charset="0"/>
              </a:rPr>
              <a:t> μεγάλα έργα εν εξελίξει ή σε τελική φάση  </a:t>
            </a:r>
            <a:endParaRPr lang="en-GB" sz="2000">
              <a:latin typeface="Verdana" pitchFamily="34" charset="0"/>
            </a:endParaRPr>
          </a:p>
          <a:p>
            <a:pPr marL="1143000" lvl="2" indent="-228600">
              <a:spcAft>
                <a:spcPts val="600"/>
              </a:spcAft>
              <a:buFont typeface="Verdana" pitchFamily="34" charset="0"/>
              <a:buChar char="−"/>
            </a:pPr>
            <a:r>
              <a:rPr lang="en-GB" sz="2000">
                <a:latin typeface="Verdana" pitchFamily="34" charset="0"/>
              </a:rPr>
              <a:t>6 </a:t>
            </a:r>
            <a:r>
              <a:rPr lang="el-GR" sz="2000">
                <a:latin typeface="Verdana" pitchFamily="34" charset="0"/>
              </a:rPr>
              <a:t>πρόσθετα μεγάλα έργα που αρχίζουν στις αρχές του 2012  </a:t>
            </a:r>
            <a:endParaRPr lang="en-GB" sz="2000">
              <a:latin typeface="Verdana" pitchFamily="34" charset="0"/>
            </a:endParaRPr>
          </a:p>
          <a:p>
            <a:pPr marL="711200" lvl="1" indent="-266700">
              <a:spcAft>
                <a:spcPts val="600"/>
              </a:spcAft>
              <a:buFontTx/>
              <a:buChar char="•"/>
            </a:pPr>
            <a:r>
              <a:rPr lang="en-GB" sz="2000">
                <a:latin typeface="Verdana" pitchFamily="34" charset="0"/>
              </a:rPr>
              <a:t>6-7 </a:t>
            </a:r>
            <a:r>
              <a:rPr lang="el-GR" sz="2000">
                <a:latin typeface="Verdana" pitchFamily="34" charset="0"/>
              </a:rPr>
              <a:t>Διακρατικές Δραστηριότητες Δικτύωσης</a:t>
            </a:r>
            <a:r>
              <a:rPr lang="en-GB" sz="2000">
                <a:latin typeface="Verdana" pitchFamily="34" charset="0"/>
              </a:rPr>
              <a:t>:</a:t>
            </a:r>
          </a:p>
          <a:p>
            <a:pPr marL="1143000" lvl="2" indent="-228600">
              <a:spcAft>
                <a:spcPts val="600"/>
              </a:spcAft>
              <a:buFont typeface="Verdana" pitchFamily="34" charset="0"/>
              <a:buChar char="–"/>
            </a:pPr>
            <a:r>
              <a:rPr lang="en-GB" sz="2000">
                <a:latin typeface="Verdana" pitchFamily="34" charset="0"/>
              </a:rPr>
              <a:t>5 </a:t>
            </a:r>
            <a:r>
              <a:rPr lang="el-GR" sz="2000">
                <a:latin typeface="Verdana" pitchFamily="34" charset="0"/>
              </a:rPr>
              <a:t>έργα εν εξελίξει </a:t>
            </a:r>
            <a:endParaRPr lang="en-GB" sz="2000"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2" descr="PowerPoint p22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714500"/>
            <a:ext cx="7991475" cy="4954588"/>
          </a:xfrm>
        </p:spPr>
        <p:txBody>
          <a:bodyPr/>
          <a:lstStyle/>
          <a:p>
            <a:pPr marL="0" indent="0" eaLnBrk="1" hangingPunct="1">
              <a:spcAft>
                <a:spcPts val="600"/>
              </a:spcAft>
              <a:buFont typeface="Times" pitchFamily="18" charset="0"/>
              <a:buNone/>
              <a:defRPr/>
            </a:pPr>
            <a:endParaRPr lang="en-GB" sz="2000" dirty="0" smtClean="0">
              <a:solidFill>
                <a:srgbClr val="002060"/>
              </a:solidFill>
            </a:endParaRPr>
          </a:p>
          <a:p>
            <a:pPr marL="0" indent="0" eaLnBrk="1" hangingPunct="1">
              <a:spcAft>
                <a:spcPts val="600"/>
              </a:spcAft>
              <a:buFont typeface="Times" pitchFamily="18" charset="0"/>
              <a:buNone/>
              <a:defRPr/>
            </a:pPr>
            <a:endParaRPr lang="en-GB" sz="2000" dirty="0" smtClean="0">
              <a:solidFill>
                <a:srgbClr val="002060"/>
              </a:solidFill>
            </a:endParaRPr>
          </a:p>
          <a:p>
            <a:pPr marL="0" indent="0" eaLnBrk="1" hangingPunct="1">
              <a:spcAft>
                <a:spcPts val="600"/>
              </a:spcAft>
              <a:buFont typeface="Times" pitchFamily="18" charset="0"/>
              <a:buNone/>
              <a:defRPr/>
            </a:pPr>
            <a:endParaRPr lang="en-GB" sz="2000" dirty="0" smtClean="0">
              <a:solidFill>
                <a:srgbClr val="002060"/>
              </a:solidFill>
            </a:endParaRPr>
          </a:p>
          <a:p>
            <a:pPr marL="863600" indent="-228600" algn="ctr" eaLnBrk="1" hangingPunct="1">
              <a:spcAft>
                <a:spcPts val="600"/>
              </a:spcAft>
              <a:buFont typeface="Times" pitchFamily="18" charset="0"/>
              <a:buNone/>
              <a:defRPr/>
            </a:pPr>
            <a:endParaRPr lang="en-GB" sz="2400" dirty="0" smtClean="0"/>
          </a:p>
          <a:p>
            <a:pPr marL="0" indent="-228600" algn="ctr" eaLnBrk="1" hangingPunct="1">
              <a:spcAft>
                <a:spcPts val="600"/>
              </a:spcAft>
              <a:buFont typeface="Times" pitchFamily="18" charset="0"/>
              <a:buNone/>
              <a:defRPr/>
            </a:pPr>
            <a:r>
              <a:rPr lang="en-GB" sz="2800" dirty="0" smtClean="0">
                <a:solidFill>
                  <a:srgbClr val="002060"/>
                </a:solidFill>
              </a:rPr>
              <a:t>European Mindset for Placed-based Policy</a:t>
            </a:r>
            <a:endParaRPr lang="el-GR" sz="2800" dirty="0" smtClean="0">
              <a:solidFill>
                <a:srgbClr val="002060"/>
              </a:solidFill>
            </a:endParaRPr>
          </a:p>
          <a:p>
            <a:pPr marL="0" lvl="1" indent="-228600" algn="ctr" eaLnBrk="1" hangingPunct="1">
              <a:spcAft>
                <a:spcPts val="600"/>
              </a:spcAft>
              <a:buFont typeface="Arial" charset="0"/>
              <a:buNone/>
              <a:defRPr/>
            </a:pPr>
            <a:r>
              <a:rPr lang="el-GR" dirty="0" smtClean="0">
                <a:solidFill>
                  <a:srgbClr val="002060"/>
                </a:solidFill>
              </a:rPr>
              <a:t>Ευρωπαϊκή νοοτροπία για «</a:t>
            </a:r>
            <a:r>
              <a:rPr lang="en-GB" dirty="0" smtClean="0">
                <a:solidFill>
                  <a:srgbClr val="002060"/>
                </a:solidFill>
              </a:rPr>
              <a:t>Place-based</a:t>
            </a:r>
            <a:r>
              <a:rPr lang="el-GR" dirty="0" smtClean="0">
                <a:solidFill>
                  <a:srgbClr val="002060"/>
                </a:solidFill>
              </a:rPr>
              <a:t>»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l-GR" dirty="0" smtClean="0">
                <a:solidFill>
                  <a:srgbClr val="002060"/>
                </a:solidFill>
              </a:rPr>
              <a:t>πολιτική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</a:p>
          <a:p>
            <a:pPr marL="0" indent="-228600" algn="ctr" eaLnBrk="1" hangingPunct="1">
              <a:spcAft>
                <a:spcPts val="600"/>
              </a:spcAft>
              <a:buFont typeface="Times" pitchFamily="18" charset="0"/>
              <a:buNone/>
              <a:defRPr/>
            </a:pPr>
            <a:endParaRPr lang="en-GB" sz="2800" dirty="0" smtClean="0">
              <a:solidFill>
                <a:srgbClr val="002060"/>
              </a:solidFill>
            </a:endParaRPr>
          </a:p>
          <a:p>
            <a:pPr marL="0" indent="0" eaLnBrk="1" hangingPunct="1">
              <a:spcAft>
                <a:spcPts val="600"/>
              </a:spcAft>
              <a:buFont typeface="Times" pitchFamily="18" charset="0"/>
              <a:buNone/>
              <a:defRPr/>
            </a:pPr>
            <a:endParaRPr lang="en-GB" sz="24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2" descr="PowerPoint p22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908050"/>
            <a:ext cx="8353425" cy="431800"/>
          </a:xfrm>
        </p:spPr>
        <p:txBody>
          <a:bodyPr/>
          <a:lstStyle/>
          <a:p>
            <a:r>
              <a:rPr lang="el-GR" sz="2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Προς τι μια Ευρωπαϊκή Προοπτική στην ανάπτυξη πολιτικής </a:t>
            </a:r>
            <a:r>
              <a:rPr lang="en-GB" sz="2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  <a:endParaRPr lang="en-US" sz="24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286750" cy="4968875"/>
          </a:xfrm>
        </p:spPr>
        <p:txBody>
          <a:bodyPr/>
          <a:lstStyle/>
          <a:p>
            <a:pPr marL="0" indent="88900">
              <a:spcAft>
                <a:spcPts val="600"/>
              </a:spcAft>
              <a:buFont typeface="Times" pitchFamily="-60" charset="0"/>
              <a:buNone/>
            </a:pPr>
            <a:r>
              <a:rPr lang="el-GR" sz="2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Προκλήσεις για τη δημιουργία ανάπτυξης και συνοχής </a:t>
            </a:r>
            <a:r>
              <a:rPr lang="en-GB" sz="20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</a:p>
          <a:p>
            <a:pPr marL="711200" lvl="1" indent="-266700">
              <a:spcBef>
                <a:spcPct val="0"/>
              </a:spcBef>
              <a:spcAft>
                <a:spcPts val="300"/>
              </a:spcAft>
              <a:buFont typeface="Verdana" pitchFamily="34" charset="0"/>
              <a:buChar char="‒"/>
            </a:pPr>
            <a:r>
              <a:rPr lang="el-GR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Οικονομική</a:t>
            </a:r>
            <a:r>
              <a:rPr lang="en-GB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ύφεση και</a:t>
            </a:r>
            <a:r>
              <a:rPr lang="en-GB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κρίση</a:t>
            </a:r>
            <a:r>
              <a:rPr lang="en-GB" sz="160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Asymmetric impact, recovery and unemployment, young generation, regional diversity, innovation towards green, low carbon economy </a:t>
            </a:r>
          </a:p>
          <a:p>
            <a:pPr marL="711200" lvl="1" indent="-266700">
              <a:spcBef>
                <a:spcPct val="0"/>
              </a:spcBef>
              <a:spcAft>
                <a:spcPts val="300"/>
              </a:spcAft>
              <a:buFont typeface="Verdana" pitchFamily="34" charset="0"/>
              <a:buChar char="‒"/>
            </a:pPr>
            <a:r>
              <a:rPr lang="el-GR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Μεταβαλλόμενο διεθνές περιβάλλον</a:t>
            </a:r>
            <a:r>
              <a:rPr lang="en-GB" sz="160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New emerging markets, era of new strong world economies (China, India, Brasil, etc.), a larger territorial context for Europe, connecting gateway regions and cities </a:t>
            </a:r>
          </a:p>
          <a:p>
            <a:pPr marL="711200" lvl="1" indent="-266700">
              <a:spcBef>
                <a:spcPct val="0"/>
              </a:spcBef>
              <a:spcAft>
                <a:spcPts val="300"/>
              </a:spcAft>
              <a:buFont typeface="Verdana" pitchFamily="34" charset="0"/>
              <a:buChar char="‒"/>
            </a:pPr>
            <a:r>
              <a:rPr lang="el-GR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Κλιματική Αλλαγή</a:t>
            </a:r>
            <a:r>
              <a:rPr lang="en-GB" sz="160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Mitigation and adaptation, CO2 reduction targets, new hazard patterns and new territorial opportunities </a:t>
            </a:r>
          </a:p>
          <a:p>
            <a:pPr marL="711200" lvl="1" indent="-266700">
              <a:spcBef>
                <a:spcPct val="0"/>
              </a:spcBef>
              <a:spcAft>
                <a:spcPts val="300"/>
              </a:spcAft>
              <a:buFont typeface="Verdana" pitchFamily="34" charset="0"/>
              <a:buChar char="‒"/>
            </a:pPr>
            <a:r>
              <a:rPr lang="el-GR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Δημογραφικές αλλαγές</a:t>
            </a:r>
            <a:r>
              <a:rPr lang="en-GB" sz="160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Ageing of the population, internal migration flows and external migration pressures </a:t>
            </a:r>
          </a:p>
          <a:p>
            <a:pPr marL="711200" lvl="1" indent="-266700">
              <a:spcBef>
                <a:spcPct val="0"/>
              </a:spcBef>
              <a:spcAft>
                <a:spcPts val="300"/>
              </a:spcAft>
              <a:buFont typeface="Verdana" pitchFamily="34" charset="0"/>
              <a:buChar char="‒"/>
            </a:pPr>
            <a:r>
              <a:rPr lang="el-GR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Συνδεσιμότητα και προσβασιμότητα</a:t>
            </a:r>
            <a:r>
              <a:rPr lang="en-GB" sz="160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Infrastructure deficits, transport increase, saturation of EU-corridors, environmentally friendly solutions  </a:t>
            </a:r>
          </a:p>
          <a:p>
            <a:pPr marL="711200" lvl="1" indent="-266700">
              <a:spcBef>
                <a:spcPct val="0"/>
              </a:spcBef>
              <a:spcAft>
                <a:spcPts val="300"/>
              </a:spcAft>
              <a:buFont typeface="Verdana" pitchFamily="34" charset="0"/>
              <a:buChar char="‒"/>
            </a:pPr>
            <a:r>
              <a:rPr lang="en-GB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el-GR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νεργειακή πρόκληση</a:t>
            </a:r>
            <a:r>
              <a:rPr lang="en-GB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en-GB" sz="160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Security of supply, alternative energy sources, fluctuation of energy prices, diversity of regional vulnerability</a:t>
            </a:r>
          </a:p>
          <a:p>
            <a:pPr marL="711200" lvl="1" indent="-266700">
              <a:spcBef>
                <a:spcPct val="0"/>
              </a:spcBef>
              <a:spcAft>
                <a:spcPts val="300"/>
              </a:spcAft>
              <a:buFont typeface="Verdana" pitchFamily="34" charset="0"/>
              <a:buChar char="‒"/>
            </a:pPr>
            <a:r>
              <a:rPr lang="el-GR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Διεύρυνση της ΕΕ</a:t>
            </a:r>
            <a:r>
              <a:rPr lang="en-GB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en-GB" sz="1600" smtClean="0">
                <a:latin typeface="Verdana" pitchFamily="34" charset="0"/>
                <a:ea typeface="Verdana" pitchFamily="34" charset="0"/>
                <a:cs typeface="Verdana" pitchFamily="34" charset="0"/>
              </a:rPr>
              <a:t>Geographic integration, Territorial imbalances, Integration of new territories, their regions and cities</a:t>
            </a:r>
          </a:p>
          <a:p>
            <a:pPr marL="711200" lvl="1" indent="-266700">
              <a:spcBef>
                <a:spcPct val="0"/>
              </a:spcBef>
              <a:spcAft>
                <a:spcPts val="600"/>
              </a:spcAft>
              <a:buFont typeface="Verdana" pitchFamily="34" charset="0"/>
              <a:buChar char="‒"/>
            </a:pPr>
            <a:endParaRPr lang="en-GB" sz="20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711200" lvl="1" indent="-266700">
              <a:spcBef>
                <a:spcPct val="0"/>
              </a:spcBef>
              <a:spcAft>
                <a:spcPts val="600"/>
              </a:spcAft>
              <a:buFont typeface="Verdana" pitchFamily="34" charset="0"/>
              <a:buChar char="‒"/>
            </a:pPr>
            <a:endParaRPr lang="en-GB" sz="20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711200" lvl="1" indent="-266700">
              <a:spcBef>
                <a:spcPct val="0"/>
              </a:spcBef>
              <a:spcAft>
                <a:spcPts val="600"/>
              </a:spcAft>
              <a:buFontTx/>
              <a:buChar char="•"/>
            </a:pPr>
            <a:endParaRPr lang="en-GB" sz="20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2" descr="PowerPoint p22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95288" y="2565400"/>
            <a:ext cx="83534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en-GB" sz="2400">
              <a:latin typeface="Verdana" pitchFamily="34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50825" y="1412875"/>
            <a:ext cx="8569325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58775" lvl="2" algn="ctr">
              <a:spcBef>
                <a:spcPct val="20000"/>
              </a:spcBef>
              <a:spcAft>
                <a:spcPts val="600"/>
              </a:spcAft>
              <a:tabLst>
                <a:tab pos="685800" algn="l"/>
                <a:tab pos="901700" algn="l"/>
              </a:tabLst>
            </a:pPr>
            <a:r>
              <a:rPr lang="en-GB" sz="2400">
                <a:solidFill>
                  <a:schemeClr val="accent2"/>
                </a:solidFill>
                <a:latin typeface="Verdana" pitchFamily="34" charset="0"/>
              </a:rPr>
              <a:t>	</a:t>
            </a:r>
            <a:r>
              <a:rPr lang="el-GR" sz="2200">
                <a:solidFill>
                  <a:srgbClr val="002060"/>
                </a:solidFill>
                <a:latin typeface="Verdana" pitchFamily="34" charset="0"/>
              </a:rPr>
              <a:t> Φιλοδοξία επίτευξης οικονομικής, κοινωνικής και εδαφικής συνοχής </a:t>
            </a:r>
            <a:endParaRPr lang="en-GB" sz="2200">
              <a:solidFill>
                <a:srgbClr val="002060"/>
              </a:solidFill>
              <a:latin typeface="Verdana" pitchFamily="34" charset="0"/>
            </a:endParaRPr>
          </a:p>
          <a:p>
            <a:pPr marL="723900" lvl="4">
              <a:spcAft>
                <a:spcPct val="20000"/>
              </a:spcAft>
              <a:buFont typeface="Arial" charset="0"/>
              <a:buChar char="•"/>
              <a:tabLst>
                <a:tab pos="685800" algn="l"/>
                <a:tab pos="901700" algn="l"/>
              </a:tabLst>
            </a:pPr>
            <a:r>
              <a:rPr lang="en-GB" sz="2400">
                <a:latin typeface="Verdana" pitchFamily="34" charset="0"/>
              </a:rPr>
              <a:t>	</a:t>
            </a:r>
            <a:r>
              <a:rPr lang="el-GR" sz="1700">
                <a:latin typeface="Verdana" pitchFamily="34" charset="0"/>
              </a:rPr>
              <a:t>υποστήριξη της έξυπνης, βιώσιμης και χωρίς αποκλεισμούς ανάπτυξης</a:t>
            </a:r>
          </a:p>
          <a:p>
            <a:pPr marL="723900" lvl="4">
              <a:spcAft>
                <a:spcPct val="20000"/>
              </a:spcAft>
              <a:buFont typeface="Arial" charset="0"/>
              <a:buChar char="•"/>
              <a:tabLst>
                <a:tab pos="685800" algn="l"/>
                <a:tab pos="901700" algn="l"/>
              </a:tabLst>
            </a:pPr>
            <a:r>
              <a:rPr lang="el-GR" sz="1700">
                <a:latin typeface="Verdana" pitchFamily="34" charset="0"/>
              </a:rPr>
              <a:t>  </a:t>
            </a:r>
            <a:r>
              <a:rPr lang="en-GB" sz="1700">
                <a:latin typeface="Verdana" pitchFamily="34" charset="0"/>
              </a:rPr>
              <a:t>Place-based, </a:t>
            </a:r>
            <a:r>
              <a:rPr lang="el-GR" sz="1700">
                <a:latin typeface="Verdana" pitchFamily="34" charset="0"/>
              </a:rPr>
              <a:t>και ολοκληρωμένη ανάπτυξη περιοχών και πόλεων </a:t>
            </a:r>
          </a:p>
          <a:p>
            <a:pPr marL="723900" lvl="4">
              <a:spcAft>
                <a:spcPct val="20000"/>
              </a:spcAft>
              <a:tabLst>
                <a:tab pos="685800" algn="l"/>
                <a:tab pos="901700" algn="l"/>
              </a:tabLst>
            </a:pPr>
            <a:r>
              <a:rPr lang="el-GR" sz="1700">
                <a:latin typeface="Verdana" pitchFamily="34" charset="0"/>
              </a:rPr>
              <a:t>   ( προωθώντας την προσέγγιση των λειτουργικών περιοχών)  </a:t>
            </a:r>
            <a:endParaRPr lang="en-GB" sz="1700">
              <a:latin typeface="Verdana" pitchFamily="34" charset="0"/>
            </a:endParaRPr>
          </a:p>
          <a:p>
            <a:pPr marL="723900" lvl="4">
              <a:spcAft>
                <a:spcPct val="20000"/>
              </a:spcAft>
              <a:buFont typeface="Arial" charset="0"/>
              <a:buChar char="•"/>
              <a:tabLst>
                <a:tab pos="685800" algn="l"/>
                <a:tab pos="901700" algn="l"/>
              </a:tabLst>
            </a:pPr>
            <a:r>
              <a:rPr lang="en-GB" sz="1700">
                <a:latin typeface="Verdana" pitchFamily="34" charset="0"/>
              </a:rPr>
              <a:t> </a:t>
            </a:r>
            <a:r>
              <a:rPr lang="el-GR" sz="1700">
                <a:latin typeface="Verdana" pitchFamily="34" charset="0"/>
              </a:rPr>
              <a:t> Αξιοποίηση εδαφικού δυναμικού και μετατροπή των προκλήσεων σε ευκαιρίες</a:t>
            </a:r>
            <a:r>
              <a:rPr lang="en-GB" sz="1700">
                <a:latin typeface="Verdana" pitchFamily="34" charset="0"/>
              </a:rPr>
              <a:t> (double track policy)</a:t>
            </a:r>
          </a:p>
          <a:p>
            <a:pPr marL="723900" lvl="4">
              <a:spcAft>
                <a:spcPct val="20000"/>
              </a:spcAft>
              <a:buFont typeface="Arial" charset="0"/>
              <a:buChar char="•"/>
              <a:tabLst>
                <a:tab pos="685800" algn="l"/>
                <a:tab pos="901700" algn="l"/>
              </a:tabLst>
            </a:pPr>
            <a:r>
              <a:rPr lang="en-GB" sz="1700">
                <a:latin typeface="Verdana" pitchFamily="34" charset="0"/>
              </a:rPr>
              <a:t>	</a:t>
            </a:r>
            <a:r>
              <a:rPr lang="el-GR" sz="1700">
                <a:latin typeface="Verdana" pitchFamily="34" charset="0"/>
              </a:rPr>
              <a:t>Θεώρηση της περιφερειακής ποικιλομορφίας ως πλεονέκτημα  </a:t>
            </a:r>
            <a:r>
              <a:rPr lang="en-GB" sz="1700">
                <a:latin typeface="Verdana" pitchFamily="34" charset="0"/>
              </a:rPr>
              <a:t>(calling for tailor made policy mixes unlocking potentials)</a:t>
            </a:r>
          </a:p>
          <a:p>
            <a:pPr marL="723900" lvl="4">
              <a:spcAft>
                <a:spcPct val="20000"/>
              </a:spcAft>
              <a:buSzPct val="75000"/>
              <a:buFont typeface="Arial" charset="0"/>
              <a:buChar char="•"/>
              <a:tabLst>
                <a:tab pos="685800" algn="l"/>
                <a:tab pos="901700" algn="l"/>
              </a:tabLst>
            </a:pPr>
            <a:r>
              <a:rPr lang="en-GB" sz="1700">
                <a:latin typeface="Verdana" pitchFamily="34" charset="0"/>
              </a:rPr>
              <a:t>	</a:t>
            </a:r>
            <a:r>
              <a:rPr lang="el-GR" sz="1700" b="1">
                <a:latin typeface="Verdana" pitchFamily="34" charset="0"/>
              </a:rPr>
              <a:t>Ολοκλήρωση</a:t>
            </a:r>
            <a:r>
              <a:rPr lang="el-GR" sz="1700">
                <a:latin typeface="Verdana" pitchFamily="34" charset="0"/>
              </a:rPr>
              <a:t> με τις τομεακές πολιτικές</a:t>
            </a:r>
            <a:r>
              <a:rPr lang="en-GB" sz="1700">
                <a:latin typeface="Verdana" pitchFamily="34" charset="0"/>
              </a:rPr>
              <a:t> (</a:t>
            </a:r>
            <a:r>
              <a:rPr lang="el-GR" sz="1700">
                <a:latin typeface="Verdana" pitchFamily="34" charset="0"/>
              </a:rPr>
              <a:t>εξασφαλίζοντας συνέργειες</a:t>
            </a:r>
            <a:r>
              <a:rPr lang="en-GB" sz="1700">
                <a:latin typeface="Verdana" pitchFamily="34" charset="0"/>
              </a:rPr>
              <a:t>)</a:t>
            </a:r>
          </a:p>
          <a:p>
            <a:pPr marL="723900" lvl="4">
              <a:spcAft>
                <a:spcPts val="600"/>
              </a:spcAft>
              <a:buSzPct val="75000"/>
              <a:buFont typeface="Arial" charset="0"/>
              <a:buChar char="•"/>
              <a:tabLst>
                <a:tab pos="685800" algn="l"/>
                <a:tab pos="901700" algn="l"/>
              </a:tabLst>
            </a:pPr>
            <a:r>
              <a:rPr lang="en-GB" sz="1700">
                <a:latin typeface="Verdana" pitchFamily="34" charset="0"/>
              </a:rPr>
              <a:t>	</a:t>
            </a:r>
            <a:r>
              <a:rPr lang="el-GR" sz="1700" b="1">
                <a:latin typeface="Verdana" pitchFamily="34" charset="0"/>
              </a:rPr>
              <a:t>Συνεργασία</a:t>
            </a:r>
            <a:r>
              <a:rPr lang="el-GR" sz="1700">
                <a:latin typeface="Verdana" pitchFamily="34" charset="0"/>
              </a:rPr>
              <a:t> </a:t>
            </a:r>
            <a:r>
              <a:rPr lang="en-GB" sz="1700">
                <a:latin typeface="Verdana" pitchFamily="34" charset="0"/>
              </a:rPr>
              <a:t> (joining forces exploring comparative advantages and increasing joint critical mass)</a:t>
            </a:r>
          </a:p>
          <a:p>
            <a:pPr marL="723900" lvl="4">
              <a:spcAft>
                <a:spcPts val="600"/>
              </a:spcAft>
              <a:buSzPct val="75000"/>
              <a:buFont typeface="Arial" charset="0"/>
              <a:buChar char="•"/>
              <a:tabLst>
                <a:tab pos="685800" algn="l"/>
                <a:tab pos="901700" algn="l"/>
              </a:tabLst>
            </a:pPr>
            <a:r>
              <a:rPr lang="en-GB" sz="1700">
                <a:latin typeface="Verdana" pitchFamily="34" charset="0"/>
              </a:rPr>
              <a:t>	</a:t>
            </a:r>
            <a:r>
              <a:rPr lang="el-GR" sz="1700" b="1">
                <a:latin typeface="Verdana" pitchFamily="34" charset="0"/>
              </a:rPr>
              <a:t>Διακυβέρνηση</a:t>
            </a:r>
            <a:r>
              <a:rPr lang="en-GB" sz="1700" b="1">
                <a:latin typeface="Verdana" pitchFamily="34" charset="0"/>
              </a:rPr>
              <a:t> </a:t>
            </a:r>
            <a:r>
              <a:rPr lang="en-GB" sz="1700">
                <a:latin typeface="Verdana" pitchFamily="34" charset="0"/>
              </a:rPr>
              <a:t>(</a:t>
            </a:r>
            <a:r>
              <a:rPr lang="el-GR" sz="1700">
                <a:latin typeface="Verdana" pitchFamily="34" charset="0"/>
              </a:rPr>
              <a:t>δημιουργία συνθηκών για βέλτιστα αποτελέσματα</a:t>
            </a:r>
            <a:r>
              <a:rPr lang="en-GB" sz="1700">
                <a:latin typeface="Verdana" pitchFamily="34" charset="0"/>
              </a:rPr>
              <a:t>)</a:t>
            </a:r>
          </a:p>
          <a:p>
            <a:pPr marL="723900" lvl="4">
              <a:spcAft>
                <a:spcPts val="600"/>
              </a:spcAft>
              <a:buSzPct val="75000"/>
              <a:buFont typeface="Arial" charset="0"/>
              <a:buChar char="•"/>
              <a:tabLst>
                <a:tab pos="685800" algn="l"/>
                <a:tab pos="901700" algn="l"/>
              </a:tabLst>
            </a:pPr>
            <a:r>
              <a:rPr lang="en-GB" sz="1700">
                <a:latin typeface="Verdana" pitchFamily="34" charset="0"/>
              </a:rPr>
              <a:t> </a:t>
            </a:r>
            <a:r>
              <a:rPr lang="el-GR" sz="1700">
                <a:latin typeface="Verdana" pitchFamily="34" charset="0"/>
              </a:rPr>
              <a:t> Δραστηριότητες που βασίζονται στην τεκμηρίωση και είναι προσανατολισμένες στα αποτελέσματα  </a:t>
            </a:r>
            <a:r>
              <a:rPr lang="en-GB" sz="1700">
                <a:latin typeface="Verdana" pitchFamily="34" charset="0"/>
              </a:rPr>
              <a:t>(</a:t>
            </a:r>
            <a:r>
              <a:rPr lang="el-GR" sz="1700">
                <a:latin typeface="Verdana" pitchFamily="34" charset="0"/>
              </a:rPr>
              <a:t>βασισμένες σε βελτιωμένες στρατηγικές και δείκτες</a:t>
            </a:r>
            <a:r>
              <a:rPr lang="en-GB" sz="1700">
                <a:latin typeface="Verdana" pitchFamily="34" charset="0"/>
              </a:rPr>
              <a:t>) </a:t>
            </a:r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2713038" y="3214688"/>
            <a:ext cx="630237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endParaRPr lang="sv-SE"/>
          </a:p>
        </p:txBody>
      </p:sp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571500" y="942975"/>
            <a:ext cx="8072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000">
                <a:latin typeface="Verdana" pitchFamily="34" charset="0"/>
              </a:rPr>
              <a:t>Πολιτικές κατευθύνσεις για την Ευρωπαϊκή Πολιτική Συνοχής </a:t>
            </a:r>
            <a:endParaRPr lang="en-US" sz="20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5_03_2010_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15_03_2010_Presentation</Template>
  <TotalTime>1484</TotalTime>
  <Words>951</Words>
  <Application>Microsoft Office PowerPoint</Application>
  <PresentationFormat>Προβολή στην οθόνη (4:3)</PresentationFormat>
  <Paragraphs>206</Paragraphs>
  <Slides>16</Slides>
  <Notes>16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15_03_2010_Presentation</vt:lpstr>
      <vt:lpstr>Διαφάνεια 1</vt:lpstr>
      <vt:lpstr>Διαφάνεια 2</vt:lpstr>
      <vt:lpstr>Διαφάνεια 3</vt:lpstr>
      <vt:lpstr>Θέματα της Εφαρμοσμένης Έρευνας του ESPON  </vt:lpstr>
      <vt:lpstr>Θέματα της στοχευμένης ανάλυσης  και των εργαλείων του ESPON  </vt:lpstr>
      <vt:lpstr>Διαφάνεια 6</vt:lpstr>
      <vt:lpstr>Διαφάνεια 7</vt:lpstr>
      <vt:lpstr>Προς τι μια Ευρωπαϊκή Προοπτική στην ανάπτυξη πολιτικής ?</vt:lpstr>
      <vt:lpstr>Διαφάνεια 9</vt:lpstr>
      <vt:lpstr>Ποιες χωρικές/εδαφικές προτεραιότητες εκφράζει  η Ευρώπη  ?</vt:lpstr>
      <vt:lpstr> </vt:lpstr>
      <vt:lpstr>Διαφάνεια 12</vt:lpstr>
      <vt:lpstr>Διαφάνεια 13</vt:lpstr>
      <vt:lpstr>Prospects</vt:lpstr>
      <vt:lpstr>Το ESPON μετά το 2013</vt:lpstr>
      <vt:lpstr>Διαφάνεια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alvarez</dc:creator>
  <cp:lastModifiedBy>Espon Train</cp:lastModifiedBy>
  <cp:revision>158</cp:revision>
  <dcterms:created xsi:type="dcterms:W3CDTF">2011-08-25T08:45:59Z</dcterms:created>
  <dcterms:modified xsi:type="dcterms:W3CDTF">2013-01-15T19:25:38Z</dcterms:modified>
</cp:coreProperties>
</file>